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09" r:id="rId3"/>
    <p:sldMasterId id="2147483710" r:id="rId4"/>
    <p:sldMasterId id="2147483711" r:id="rId5"/>
  </p:sldMasterIdLst>
  <p:notesMasterIdLst>
    <p:notesMasterId r:id="rId55"/>
  </p:notesMasterIdLst>
  <p:sldIdLst>
    <p:sldId id="281" r:id="rId6"/>
    <p:sldId id="256" r:id="rId7"/>
    <p:sldId id="291" r:id="rId8"/>
    <p:sldId id="292" r:id="rId9"/>
    <p:sldId id="283" r:id="rId10"/>
    <p:sldId id="284" r:id="rId11"/>
    <p:sldId id="285" r:id="rId12"/>
    <p:sldId id="288" r:id="rId13"/>
    <p:sldId id="286" r:id="rId14"/>
    <p:sldId id="289" r:id="rId15"/>
    <p:sldId id="287" r:id="rId16"/>
    <p:sldId id="290" r:id="rId17"/>
    <p:sldId id="257" r:id="rId18"/>
    <p:sldId id="258" r:id="rId19"/>
    <p:sldId id="259" r:id="rId20"/>
    <p:sldId id="260" r:id="rId21"/>
    <p:sldId id="261" r:id="rId22"/>
    <p:sldId id="279" r:id="rId23"/>
    <p:sldId id="280" r:id="rId24"/>
    <p:sldId id="262" r:id="rId25"/>
    <p:sldId id="294" r:id="rId26"/>
    <p:sldId id="263" r:id="rId27"/>
    <p:sldId id="308" r:id="rId28"/>
    <p:sldId id="269" r:id="rId29"/>
    <p:sldId id="264" r:id="rId30"/>
    <p:sldId id="265" r:id="rId31"/>
    <p:sldId id="266" r:id="rId32"/>
    <p:sldId id="267" r:id="rId33"/>
    <p:sldId id="268" r:id="rId34"/>
    <p:sldId id="270" r:id="rId35"/>
    <p:sldId id="271" r:id="rId36"/>
    <p:sldId id="272" r:id="rId37"/>
    <p:sldId id="273" r:id="rId38"/>
    <p:sldId id="274" r:id="rId39"/>
    <p:sldId id="275" r:id="rId40"/>
    <p:sldId id="276" r:id="rId41"/>
    <p:sldId id="277" r:id="rId42"/>
    <p:sldId id="297" r:id="rId43"/>
    <p:sldId id="298" r:id="rId44"/>
    <p:sldId id="299" r:id="rId45"/>
    <p:sldId id="300" r:id="rId46"/>
    <p:sldId id="302" r:id="rId47"/>
    <p:sldId id="303" r:id="rId48"/>
    <p:sldId id="304" r:id="rId49"/>
    <p:sldId id="305" r:id="rId50"/>
    <p:sldId id="301" r:id="rId51"/>
    <p:sldId id="306" r:id="rId52"/>
    <p:sldId id="278" r:id="rId53"/>
    <p:sldId id="282"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42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90"/>
    </p:cViewPr>
  </p:sorterViewPr>
  <p:notesViewPr>
    <p:cSldViewPr>
      <p:cViewPr varScale="1">
        <p:scale>
          <a:sx n="57" d="100"/>
          <a:sy n="57" d="100"/>
        </p:scale>
        <p:origin x="-178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F32BB95-2FFE-46B2-9A9E-7E993BA1440A}" type="datetimeFigureOut">
              <a:rPr lang="en-US"/>
              <a:pPr>
                <a:defRPr/>
              </a:pPr>
              <a:t>2/16/2010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A5CB0CB-2A3D-4AEF-BF7F-10B754F5469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n-US" b="1" dirty="0">
                <a:latin typeface="+mn-lt"/>
              </a:rPr>
              <a:t>Chemical Suicide Sends First Responders To Hospital</a:t>
            </a:r>
            <a:endParaRPr lang="en-US" dirty="0">
              <a:latin typeface="+mn-lt"/>
            </a:endParaRPr>
          </a:p>
          <a:p>
            <a:pPr eaLnBrk="1" fontAlgn="auto" hangingPunct="1">
              <a:spcBef>
                <a:spcPts val="0"/>
              </a:spcBef>
              <a:spcAft>
                <a:spcPts val="0"/>
              </a:spcAft>
              <a:defRPr/>
            </a:pPr>
            <a:r>
              <a:rPr lang="en-US" b="1" dirty="0">
                <a:latin typeface="+mn-lt"/>
              </a:rPr>
              <a:t>Suicide Uses Toxic Chemicals In Locked Cars</a:t>
            </a:r>
            <a:endParaRPr lang="en-US" dirty="0">
              <a:latin typeface="+mn-lt"/>
            </a:endParaRPr>
          </a:p>
          <a:p>
            <a:pPr eaLnBrk="1" fontAlgn="auto" hangingPunct="1">
              <a:spcBef>
                <a:spcPts val="0"/>
              </a:spcBef>
              <a:spcAft>
                <a:spcPts val="0"/>
              </a:spcAft>
              <a:defRPr/>
            </a:pPr>
            <a:r>
              <a:rPr lang="en-US" dirty="0">
                <a:latin typeface="+mn-lt"/>
              </a:rPr>
              <a:t>POSTED: 6:51 am CST December 22, 2009</a:t>
            </a:r>
          </a:p>
          <a:p>
            <a:pPr eaLnBrk="1" fontAlgn="auto" hangingPunct="1">
              <a:spcBef>
                <a:spcPts val="0"/>
              </a:spcBef>
              <a:spcAft>
                <a:spcPts val="0"/>
              </a:spcAft>
              <a:defRPr/>
            </a:pPr>
            <a:r>
              <a:rPr lang="en-US" dirty="0">
                <a:latin typeface="+mn-lt"/>
              </a:rPr>
              <a:t>UPDATED: 7:13 pm CST December 22, 2009</a:t>
            </a:r>
          </a:p>
          <a:p>
            <a:pPr eaLnBrk="1" fontAlgn="auto" hangingPunct="1">
              <a:spcBef>
                <a:spcPts val="0"/>
              </a:spcBef>
              <a:spcAft>
                <a:spcPts val="0"/>
              </a:spcAft>
              <a:defRPr/>
            </a:pPr>
            <a:r>
              <a:rPr lang="en-US" b="1" dirty="0">
                <a:latin typeface="+mn-lt"/>
              </a:rPr>
              <a:t> </a:t>
            </a:r>
            <a:endParaRPr lang="en-US" dirty="0">
              <a:latin typeface="+mn-lt"/>
            </a:endParaRPr>
          </a:p>
          <a:p>
            <a:pPr eaLnBrk="1" fontAlgn="auto" hangingPunct="1">
              <a:spcBef>
                <a:spcPts val="0"/>
              </a:spcBef>
              <a:spcAft>
                <a:spcPts val="0"/>
              </a:spcAft>
              <a:defRPr/>
            </a:pPr>
            <a:r>
              <a:rPr lang="en-US" b="1" dirty="0">
                <a:latin typeface="+mn-lt"/>
              </a:rPr>
              <a:t>SUGAR CREEK, Mo. -- </a:t>
            </a:r>
            <a:r>
              <a:rPr lang="en-US" dirty="0">
                <a:latin typeface="+mn-lt"/>
              </a:rPr>
              <a:t>Four first responders on a suicide call went to the hospital after being exposed to the toxic chemicals a man used to kill himself Monday. </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The man used what is called detergent suicide, using hydrogen cyanide in a confined pickup truck. The chemical released toxic gases, which the four responders and a family member were exposed to. All five were just taken to the hospital as a precaution. </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Sugar Creek Fire Chief Herb Soule said detergent suicide attempts are on the rise. The trend started in Japan with hundreds of the suicides and four of the cases have been reported in the U.S. </a:t>
            </a:r>
          </a:p>
          <a:p>
            <a:pPr eaLnBrk="1" fontAlgn="auto" hangingPunct="1">
              <a:spcBef>
                <a:spcPts val="0"/>
              </a:spcBef>
              <a:spcAft>
                <a:spcPts val="0"/>
              </a:spcAft>
              <a:defRPr/>
            </a:pPr>
            <a:r>
              <a:rPr lang="en-US" dirty="0">
                <a:latin typeface="+mn-lt"/>
              </a:rPr>
              <a:t>In many of the Japanese cases, many of those committing suicide have left notes on the car warning people of the toxic gases. No note was found on the Sugar Creek truck. </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"There's a question of how he ingested it," Soule said. "But the fact remains there were two containers in the car." </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Soule said he first learned of the trend two weeks earlier in a memo about the rising trend. The memo stated many use hydrogen sulfide, an easily found chemical. The Sugar Creek man used a less-accessible hydrogen cyanide. </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"Suicide's a tragic thing," Soule said. "If people endanger themselves, I guess we can't really stop them from doing that. But we sure don't want them endangering first responders and other people who are out there." </a:t>
            </a: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r>
              <a:rPr lang="en-US" dirty="0">
                <a:latin typeface="+mn-lt"/>
              </a:rPr>
              <a:t>Soule said other first responders should be on alert for similar problems. Soule said the Sugar Creek man had access to the cyanide because he worked in a lab, but some other toxic gases can be mixed up with household cleaners. </a:t>
            </a:r>
          </a:p>
        </p:txBody>
      </p:sp>
      <p:sp>
        <p:nvSpPr>
          <p:cNvPr id="573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40195CD-A2DA-4C12-AA7D-484E210C61C5}" type="slidenum">
              <a:rPr lang="en-US" sz="1200">
                <a:latin typeface="Calibri" pitchFamily="34" charset="0"/>
              </a:rPr>
              <a:pPr algn="r"/>
              <a:t>18</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4"/>
          <p:cNvSpPr>
            <a:spLocks noGrp="1"/>
          </p:cNvSpPr>
          <p:nvPr>
            <p:ph type="dt" sz="half" idx="10"/>
          </p:nvPr>
        </p:nvSpPr>
        <p:spPr/>
        <p:txBody>
          <a:bodyPr/>
          <a:lstStyle>
            <a:lvl1pPr>
              <a:defRPr/>
            </a:lvl1pPr>
          </a:lstStyle>
          <a:p>
            <a:pPr>
              <a:defRPr/>
            </a:pPr>
            <a:fld id="{C8462962-CAF4-41EC-B28D-779B6394DB9F}" type="datetimeFigureOut">
              <a:rPr lang="en-US"/>
              <a:pPr>
                <a:defRPr/>
              </a:pPr>
              <a:t>2/16/2010</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6D26305-877B-48AD-A4DF-E4686D3E0E9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95EE61D4-578D-4234-BA2D-39F46F4CA656}" type="datetimeFigureOut">
              <a:rPr lang="en-US"/>
              <a:pPr>
                <a:defRPr/>
              </a:pPr>
              <a:t>2/16/2010</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75947B5-62B0-4B8C-A664-4600F728931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530225"/>
            <a:ext cx="2044700" cy="5507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530225"/>
            <a:ext cx="5986462" cy="5507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728EED75-977B-4FD1-B5D5-35074A27B323}" type="datetimeFigureOut">
              <a:rPr lang="en-US"/>
              <a:pPr>
                <a:defRPr/>
              </a:pPr>
              <a:t>2/16/2010</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9034D89-D30F-4B2C-A3D1-1BC64B2F3D2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8"/>
          <p:cNvSpPr>
            <a:spLocks noGrp="1"/>
          </p:cNvSpPr>
          <p:nvPr>
            <p:ph type="dt" sz="half" idx="10"/>
          </p:nvPr>
        </p:nvSpPr>
        <p:spPr/>
        <p:txBody>
          <a:bodyPr/>
          <a:lstStyle>
            <a:lvl1pPr>
              <a:defRPr/>
            </a:lvl1pPr>
          </a:lstStyle>
          <a:p>
            <a:pPr>
              <a:defRPr/>
            </a:pPr>
            <a:fld id="{E1333650-8A12-4160-AC0D-2607607F549A}" type="datetimeFigureOut">
              <a:rPr lang="en-US"/>
              <a:pPr>
                <a:defRPr/>
              </a:pPr>
              <a:t>2/16/2010</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10"/>
          <p:cNvSpPr>
            <a:spLocks noGrp="1"/>
          </p:cNvSpPr>
          <p:nvPr>
            <p:ph type="sldNum" sz="quarter" idx="12"/>
          </p:nvPr>
        </p:nvSpPr>
        <p:spPr/>
        <p:txBody>
          <a:bodyPr/>
          <a:lstStyle>
            <a:lvl1pPr>
              <a:defRPr/>
            </a:lvl1pPr>
          </a:lstStyle>
          <a:p>
            <a:pPr>
              <a:defRPr/>
            </a:pPr>
            <a:fld id="{72452D80-61E3-4DFE-BC1E-F68D4AE89CE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8"/>
          <p:cNvSpPr>
            <a:spLocks noGrp="1"/>
          </p:cNvSpPr>
          <p:nvPr>
            <p:ph type="dt" sz="half" idx="10"/>
          </p:nvPr>
        </p:nvSpPr>
        <p:spPr/>
        <p:txBody>
          <a:bodyPr/>
          <a:lstStyle>
            <a:lvl1pPr>
              <a:defRPr/>
            </a:lvl1pPr>
          </a:lstStyle>
          <a:p>
            <a:pPr>
              <a:defRPr/>
            </a:pPr>
            <a:fld id="{A25028FD-A6B0-4C18-9B11-E8A939C49EA5}" type="datetimeFigureOut">
              <a:rPr lang="en-US"/>
              <a:pPr>
                <a:defRPr/>
              </a:pPr>
              <a:t>2/16/2010</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10"/>
          <p:cNvSpPr>
            <a:spLocks noGrp="1"/>
          </p:cNvSpPr>
          <p:nvPr>
            <p:ph type="sldNum" sz="quarter" idx="12"/>
          </p:nvPr>
        </p:nvSpPr>
        <p:spPr/>
        <p:txBody>
          <a:bodyPr/>
          <a:lstStyle>
            <a:lvl1pPr>
              <a:defRPr/>
            </a:lvl1pPr>
          </a:lstStyle>
          <a:p>
            <a:pPr>
              <a:defRPr/>
            </a:pPr>
            <a:fld id="{D4BA1C97-1701-4EA2-A928-58566294D63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8"/>
          <p:cNvSpPr>
            <a:spLocks noGrp="1"/>
          </p:cNvSpPr>
          <p:nvPr>
            <p:ph type="dt" sz="half" idx="10"/>
          </p:nvPr>
        </p:nvSpPr>
        <p:spPr/>
        <p:txBody>
          <a:bodyPr/>
          <a:lstStyle>
            <a:lvl1pPr>
              <a:defRPr/>
            </a:lvl1pPr>
          </a:lstStyle>
          <a:p>
            <a:pPr>
              <a:defRPr/>
            </a:pPr>
            <a:fld id="{B4616F00-6B6A-4A54-9885-8802BAF21431}" type="datetimeFigureOut">
              <a:rPr lang="en-US"/>
              <a:pPr>
                <a:defRPr/>
              </a:pPr>
              <a:t>2/16/2010</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10"/>
          <p:cNvSpPr>
            <a:spLocks noGrp="1"/>
          </p:cNvSpPr>
          <p:nvPr>
            <p:ph type="sldNum" sz="quarter" idx="12"/>
          </p:nvPr>
        </p:nvSpPr>
        <p:spPr/>
        <p:txBody>
          <a:bodyPr/>
          <a:lstStyle>
            <a:lvl1pPr>
              <a:defRPr/>
            </a:lvl1pPr>
          </a:lstStyle>
          <a:p>
            <a:pPr>
              <a:defRPr/>
            </a:pPr>
            <a:fld id="{F42B5041-1A73-4515-A764-0433173DA07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530225"/>
            <a:ext cx="4014787"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530225"/>
            <a:ext cx="4016375"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8"/>
          <p:cNvSpPr>
            <a:spLocks noGrp="1"/>
          </p:cNvSpPr>
          <p:nvPr>
            <p:ph type="dt" sz="half" idx="10"/>
          </p:nvPr>
        </p:nvSpPr>
        <p:spPr/>
        <p:txBody>
          <a:bodyPr/>
          <a:lstStyle>
            <a:lvl1pPr>
              <a:defRPr/>
            </a:lvl1pPr>
          </a:lstStyle>
          <a:p>
            <a:pPr>
              <a:defRPr/>
            </a:pPr>
            <a:fld id="{064D47C9-69BD-4A54-82FC-8F45CB15C4A3}" type="datetimeFigureOut">
              <a:rPr lang="en-US"/>
              <a:pPr>
                <a:defRPr/>
              </a:pPr>
              <a:t>2/16/2010</a:t>
            </a:fld>
            <a:endParaRPr lang="en-US" dirty="0"/>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10"/>
          <p:cNvSpPr>
            <a:spLocks noGrp="1"/>
          </p:cNvSpPr>
          <p:nvPr>
            <p:ph type="sldNum" sz="quarter" idx="12"/>
          </p:nvPr>
        </p:nvSpPr>
        <p:spPr/>
        <p:txBody>
          <a:bodyPr/>
          <a:lstStyle>
            <a:lvl1pPr>
              <a:defRPr/>
            </a:lvl1pPr>
          </a:lstStyle>
          <a:p>
            <a:pPr>
              <a:defRPr/>
            </a:pPr>
            <a:fld id="{A4E0D2E4-CBDD-4450-BE23-5124124B70C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8"/>
          <p:cNvSpPr>
            <a:spLocks noGrp="1"/>
          </p:cNvSpPr>
          <p:nvPr>
            <p:ph type="dt" sz="half" idx="10"/>
          </p:nvPr>
        </p:nvSpPr>
        <p:spPr/>
        <p:txBody>
          <a:bodyPr/>
          <a:lstStyle>
            <a:lvl1pPr>
              <a:defRPr/>
            </a:lvl1pPr>
          </a:lstStyle>
          <a:p>
            <a:pPr>
              <a:defRPr/>
            </a:pPr>
            <a:fld id="{E1649BB8-75C8-445A-802B-0A16E2692D1F}" type="datetimeFigureOut">
              <a:rPr lang="en-US"/>
              <a:pPr>
                <a:defRPr/>
              </a:pPr>
              <a:t>2/16/2010</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10"/>
          <p:cNvSpPr>
            <a:spLocks noGrp="1"/>
          </p:cNvSpPr>
          <p:nvPr>
            <p:ph type="sldNum" sz="quarter" idx="12"/>
          </p:nvPr>
        </p:nvSpPr>
        <p:spPr/>
        <p:txBody>
          <a:bodyPr/>
          <a:lstStyle>
            <a:lvl1pPr>
              <a:defRPr/>
            </a:lvl1pPr>
          </a:lstStyle>
          <a:p>
            <a:pPr>
              <a:defRPr/>
            </a:pPr>
            <a:fld id="{060AE5B0-99AF-4400-BF1D-3CC6F014C3B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8"/>
          <p:cNvSpPr>
            <a:spLocks noGrp="1"/>
          </p:cNvSpPr>
          <p:nvPr>
            <p:ph type="dt" sz="half" idx="10"/>
          </p:nvPr>
        </p:nvSpPr>
        <p:spPr/>
        <p:txBody>
          <a:bodyPr/>
          <a:lstStyle>
            <a:lvl1pPr>
              <a:defRPr/>
            </a:lvl1pPr>
          </a:lstStyle>
          <a:p>
            <a:pPr>
              <a:defRPr/>
            </a:pPr>
            <a:fld id="{3A24A6CD-6413-488C-8776-B4E594CCEDB2}" type="datetimeFigureOut">
              <a:rPr lang="en-US"/>
              <a:pPr>
                <a:defRPr/>
              </a:pPr>
              <a:t>2/16/2010</a:t>
            </a:fld>
            <a:endParaRPr lang="en-US" dirty="0"/>
          </a:p>
        </p:txBody>
      </p:sp>
      <p:sp>
        <p:nvSpPr>
          <p:cNvPr id="4" name="Footer Placeholder 7"/>
          <p:cNvSpPr>
            <a:spLocks noGrp="1"/>
          </p:cNvSpPr>
          <p:nvPr>
            <p:ph type="ftr" sz="quarter" idx="11"/>
          </p:nvPr>
        </p:nvSpPr>
        <p:spPr/>
        <p:txBody>
          <a:bodyPr/>
          <a:lstStyle>
            <a:lvl1pPr>
              <a:defRPr/>
            </a:lvl1pPr>
          </a:lstStyle>
          <a:p>
            <a:pPr>
              <a:defRPr/>
            </a:pPr>
            <a:endParaRPr lang="en-US"/>
          </a:p>
        </p:txBody>
      </p:sp>
      <p:sp>
        <p:nvSpPr>
          <p:cNvPr id="5" name="Slide Number Placeholder 10"/>
          <p:cNvSpPr>
            <a:spLocks noGrp="1"/>
          </p:cNvSpPr>
          <p:nvPr>
            <p:ph type="sldNum" sz="quarter" idx="12"/>
          </p:nvPr>
        </p:nvSpPr>
        <p:spPr/>
        <p:txBody>
          <a:bodyPr/>
          <a:lstStyle>
            <a:lvl1pPr>
              <a:defRPr/>
            </a:lvl1pPr>
          </a:lstStyle>
          <a:p>
            <a:pPr>
              <a:defRPr/>
            </a:pPr>
            <a:fld id="{FE90B66D-EB2E-4458-9F69-60C55C89BFC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8"/>
          <p:cNvSpPr>
            <a:spLocks noGrp="1"/>
          </p:cNvSpPr>
          <p:nvPr>
            <p:ph type="dt" sz="half" idx="10"/>
          </p:nvPr>
        </p:nvSpPr>
        <p:spPr/>
        <p:txBody>
          <a:bodyPr/>
          <a:lstStyle>
            <a:lvl1pPr>
              <a:defRPr/>
            </a:lvl1pPr>
          </a:lstStyle>
          <a:p>
            <a:pPr>
              <a:defRPr/>
            </a:pPr>
            <a:fld id="{C451E1B4-9D1D-4C4B-865D-402925264032}" type="datetimeFigureOut">
              <a:rPr lang="en-US"/>
              <a:pPr>
                <a:defRPr/>
              </a:pPr>
              <a:t>2/16/2010</a:t>
            </a:fld>
            <a:endParaRPr lang="en-US" dirty="0"/>
          </a:p>
        </p:txBody>
      </p:sp>
      <p:sp>
        <p:nvSpPr>
          <p:cNvPr id="3" name="Footer Placeholder 7"/>
          <p:cNvSpPr>
            <a:spLocks noGrp="1"/>
          </p:cNvSpPr>
          <p:nvPr>
            <p:ph type="ftr" sz="quarter" idx="11"/>
          </p:nvPr>
        </p:nvSpPr>
        <p:spPr/>
        <p:txBody>
          <a:bodyPr/>
          <a:lstStyle>
            <a:lvl1pPr>
              <a:defRPr/>
            </a:lvl1pPr>
          </a:lstStyle>
          <a:p>
            <a:pPr>
              <a:defRPr/>
            </a:pPr>
            <a:endParaRPr lang="en-US"/>
          </a:p>
        </p:txBody>
      </p:sp>
      <p:sp>
        <p:nvSpPr>
          <p:cNvPr id="4" name="Slide Number Placeholder 10"/>
          <p:cNvSpPr>
            <a:spLocks noGrp="1"/>
          </p:cNvSpPr>
          <p:nvPr>
            <p:ph type="sldNum" sz="quarter" idx="12"/>
          </p:nvPr>
        </p:nvSpPr>
        <p:spPr/>
        <p:txBody>
          <a:bodyPr/>
          <a:lstStyle>
            <a:lvl1pPr>
              <a:defRPr/>
            </a:lvl1pPr>
          </a:lstStyle>
          <a:p>
            <a:pPr>
              <a:defRPr/>
            </a:pPr>
            <a:fld id="{D0E3163C-DFF8-41D1-9229-8525889E5E5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8"/>
          <p:cNvSpPr>
            <a:spLocks noGrp="1"/>
          </p:cNvSpPr>
          <p:nvPr>
            <p:ph type="dt" sz="half" idx="10"/>
          </p:nvPr>
        </p:nvSpPr>
        <p:spPr/>
        <p:txBody>
          <a:bodyPr/>
          <a:lstStyle>
            <a:lvl1pPr>
              <a:defRPr/>
            </a:lvl1pPr>
          </a:lstStyle>
          <a:p>
            <a:pPr>
              <a:defRPr/>
            </a:pPr>
            <a:fld id="{99E88870-5AC9-468C-9FA0-E8717286F2E4}" type="datetimeFigureOut">
              <a:rPr lang="en-US"/>
              <a:pPr>
                <a:defRPr/>
              </a:pPr>
              <a:t>2/16/2010</a:t>
            </a:fld>
            <a:endParaRPr lang="en-US" dirty="0"/>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10"/>
          <p:cNvSpPr>
            <a:spLocks noGrp="1"/>
          </p:cNvSpPr>
          <p:nvPr>
            <p:ph type="sldNum" sz="quarter" idx="12"/>
          </p:nvPr>
        </p:nvSpPr>
        <p:spPr/>
        <p:txBody>
          <a:bodyPr/>
          <a:lstStyle>
            <a:lvl1pPr>
              <a:defRPr/>
            </a:lvl1pPr>
          </a:lstStyle>
          <a:p>
            <a:pPr>
              <a:defRPr/>
            </a:pPr>
            <a:fld id="{748FF423-F260-4770-AC0C-27B1971B500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5A88C949-FBAA-4D81-93AE-1A0FA68CE0ED}" type="datetimeFigureOut">
              <a:rPr lang="en-US"/>
              <a:pPr>
                <a:defRPr/>
              </a:pPr>
              <a:t>2/16/2010</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CE47F18-32F5-4667-8CAD-F6FA990A67F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8"/>
          <p:cNvSpPr>
            <a:spLocks noGrp="1"/>
          </p:cNvSpPr>
          <p:nvPr>
            <p:ph type="dt" sz="half" idx="10"/>
          </p:nvPr>
        </p:nvSpPr>
        <p:spPr/>
        <p:txBody>
          <a:bodyPr/>
          <a:lstStyle>
            <a:lvl1pPr>
              <a:defRPr/>
            </a:lvl1pPr>
          </a:lstStyle>
          <a:p>
            <a:pPr>
              <a:defRPr/>
            </a:pPr>
            <a:fld id="{4A7A5B0B-313A-4110-801B-121EEE9DEDFF}" type="datetimeFigureOut">
              <a:rPr lang="en-US"/>
              <a:pPr>
                <a:defRPr/>
              </a:pPr>
              <a:t>2/16/2010</a:t>
            </a:fld>
            <a:endParaRPr lang="en-US" dirty="0"/>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10"/>
          <p:cNvSpPr>
            <a:spLocks noGrp="1"/>
          </p:cNvSpPr>
          <p:nvPr>
            <p:ph type="sldNum" sz="quarter" idx="12"/>
          </p:nvPr>
        </p:nvSpPr>
        <p:spPr/>
        <p:txBody>
          <a:bodyPr/>
          <a:lstStyle>
            <a:lvl1pPr>
              <a:defRPr/>
            </a:lvl1pPr>
          </a:lstStyle>
          <a:p>
            <a:pPr>
              <a:defRPr/>
            </a:pPr>
            <a:fld id="{C6BD560D-7242-4C07-945A-1073434DF8B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8"/>
          <p:cNvSpPr>
            <a:spLocks noGrp="1"/>
          </p:cNvSpPr>
          <p:nvPr>
            <p:ph type="dt" sz="half" idx="10"/>
          </p:nvPr>
        </p:nvSpPr>
        <p:spPr/>
        <p:txBody>
          <a:bodyPr/>
          <a:lstStyle>
            <a:lvl1pPr>
              <a:defRPr/>
            </a:lvl1pPr>
          </a:lstStyle>
          <a:p>
            <a:pPr>
              <a:defRPr/>
            </a:pPr>
            <a:fld id="{77EEDFF5-DFDF-4258-935E-EBE3131EBE85}" type="datetimeFigureOut">
              <a:rPr lang="en-US"/>
              <a:pPr>
                <a:defRPr/>
              </a:pPr>
              <a:t>2/16/2010</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10"/>
          <p:cNvSpPr>
            <a:spLocks noGrp="1"/>
          </p:cNvSpPr>
          <p:nvPr>
            <p:ph type="sldNum" sz="quarter" idx="12"/>
          </p:nvPr>
        </p:nvSpPr>
        <p:spPr/>
        <p:txBody>
          <a:bodyPr/>
          <a:lstStyle>
            <a:lvl1pPr>
              <a:defRPr/>
            </a:lvl1pPr>
          </a:lstStyle>
          <a:p>
            <a:pPr>
              <a:defRPr/>
            </a:pPr>
            <a:fld id="{81A052B8-5E0A-40F3-AB34-963857B9D8F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530225"/>
            <a:ext cx="2044700" cy="5507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530225"/>
            <a:ext cx="5986462" cy="5507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8"/>
          <p:cNvSpPr>
            <a:spLocks noGrp="1"/>
          </p:cNvSpPr>
          <p:nvPr>
            <p:ph type="dt" sz="half" idx="10"/>
          </p:nvPr>
        </p:nvSpPr>
        <p:spPr/>
        <p:txBody>
          <a:bodyPr/>
          <a:lstStyle>
            <a:lvl1pPr>
              <a:defRPr/>
            </a:lvl1pPr>
          </a:lstStyle>
          <a:p>
            <a:pPr>
              <a:defRPr/>
            </a:pPr>
            <a:fld id="{1B2FE55C-3F71-4789-820F-690DBF36D066}" type="datetimeFigureOut">
              <a:rPr lang="en-US"/>
              <a:pPr>
                <a:defRPr/>
              </a:pPr>
              <a:t>2/16/2010</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p>
        </p:txBody>
      </p:sp>
      <p:sp>
        <p:nvSpPr>
          <p:cNvPr id="6" name="Slide Number Placeholder 10"/>
          <p:cNvSpPr>
            <a:spLocks noGrp="1"/>
          </p:cNvSpPr>
          <p:nvPr>
            <p:ph type="sldNum" sz="quarter" idx="12"/>
          </p:nvPr>
        </p:nvSpPr>
        <p:spPr/>
        <p:txBody>
          <a:bodyPr/>
          <a:lstStyle>
            <a:lvl1pPr>
              <a:defRPr/>
            </a:lvl1pPr>
          </a:lstStyle>
          <a:p>
            <a:pPr>
              <a:defRPr/>
            </a:pPr>
            <a:fld id="{0F27CE35-50A4-47E1-9FE1-FA4E804894F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C94C7B9-3B7A-4892-92B5-F3C76DC4849D}" type="datetimeFigureOut">
              <a:rPr lang="en-US"/>
              <a:pPr>
                <a:defRPr/>
              </a:pPr>
              <a:t>2/16/2010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22A86B-AF20-4FE7-A447-8EDEB130F48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D9DF80-83FE-4B86-93F8-1FAE5872FA6F}" type="datetimeFigureOut">
              <a:rPr lang="en-US"/>
              <a:pPr>
                <a:defRPr/>
              </a:pPr>
              <a:t>2/16/2010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3FFC97-2B3C-4EA5-B460-F5D4DB110C3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49D7B1-029B-4809-A4B6-2EAFB14D72BE}" type="datetimeFigureOut">
              <a:rPr lang="en-US"/>
              <a:pPr>
                <a:defRPr/>
              </a:pPr>
              <a:t>2/16/2010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CF154D-FCE2-4016-BF40-FC0E9A24A22F}"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530225"/>
            <a:ext cx="4014787"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530225"/>
            <a:ext cx="4016375"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1953F4-2EB1-45C6-A27A-67076D1276C7}" type="datetimeFigureOut">
              <a:rPr lang="en-US"/>
              <a:pPr>
                <a:defRPr/>
              </a:pPr>
              <a:t>2/16/2010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499A75-E440-4667-B0EF-BD48FDFBCEF1}"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94C790D-D1DC-4DB0-8C09-3D870979B3AD}" type="datetimeFigureOut">
              <a:rPr lang="en-US"/>
              <a:pPr>
                <a:defRPr/>
              </a:pPr>
              <a:t>2/16/2010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4FC2C7-9C3D-4A38-AD2D-7B85A36E43B5}"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3F296F-6239-4DA0-BB20-DE23150F5815}" type="datetimeFigureOut">
              <a:rPr lang="en-US"/>
              <a:pPr>
                <a:defRPr/>
              </a:pPr>
              <a:t>2/16/2010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73A74B-633F-4613-B610-F45244082FF6}"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4F74DA-1F52-4B47-9790-449DB8ABFEB3}" type="datetimeFigureOut">
              <a:rPr lang="en-US"/>
              <a:pPr>
                <a:defRPr/>
              </a:pPr>
              <a:t>2/16/2010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1C6FCA-6FBD-4D53-B7F5-20463A713F9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4"/>
          <p:cNvSpPr>
            <a:spLocks noGrp="1"/>
          </p:cNvSpPr>
          <p:nvPr>
            <p:ph type="dt" sz="half" idx="10"/>
          </p:nvPr>
        </p:nvSpPr>
        <p:spPr/>
        <p:txBody>
          <a:bodyPr/>
          <a:lstStyle>
            <a:lvl1pPr>
              <a:defRPr/>
            </a:lvl1pPr>
          </a:lstStyle>
          <a:p>
            <a:pPr>
              <a:defRPr/>
            </a:pPr>
            <a:fld id="{C141F153-7AC4-460B-88E6-38A2D4233811}" type="datetimeFigureOut">
              <a:rPr lang="en-US"/>
              <a:pPr>
                <a:defRPr/>
              </a:pPr>
              <a:t>2/16/2010</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270EA14-1A96-49B4-B5E3-72108D2A96F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20D9B1-C721-4949-9F8B-D02195068CF8}" type="datetimeFigureOut">
              <a:rPr lang="en-US"/>
              <a:pPr>
                <a:defRPr/>
              </a:pPr>
              <a:t>2/16/2010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02D504-D2E3-439E-AD43-D7D680BF01B1}"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61475D-CAC1-446F-8DBC-ACDC4BA821FF}" type="datetimeFigureOut">
              <a:rPr lang="en-US"/>
              <a:pPr>
                <a:defRPr/>
              </a:pPr>
              <a:t>2/16/2010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E3D0E1-5112-4C0A-B31B-807115B0F314}"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59F577-E414-495A-8537-5BE9D61B3663}" type="datetimeFigureOut">
              <a:rPr lang="en-US"/>
              <a:pPr>
                <a:defRPr/>
              </a:pPr>
              <a:t>2/16/2010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B3802F-6256-4DC5-9C3E-19453267554C}"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530225"/>
            <a:ext cx="2044700" cy="5507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530225"/>
            <a:ext cx="5986462" cy="5507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E96558-2CA5-46FE-951D-83DCA27F3CE8}" type="datetimeFigureOut">
              <a:rPr lang="en-US"/>
              <a:pPr>
                <a:defRPr/>
              </a:pPr>
              <a:t>2/16/2010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09A1DD-00FF-477F-A07A-42F67FF7E793}"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pPr>
              <a:defRPr/>
            </a:pPr>
            <a:fld id="{496469E9-C1EE-45AC-BA99-28329E83A468}" type="datetimeFigureOut">
              <a:rPr lang="en-US"/>
              <a:pPr>
                <a:defRPr/>
              </a:pPr>
              <a:t>2/16/2010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C5E1BA26-6E63-42BE-8C8F-CD6C4975EAB0}"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fld id="{099B2EAB-647B-4A51-AD9C-F4F96A9ACDA1}" type="datetimeFigureOut">
              <a:rPr lang="en-US"/>
              <a:pPr>
                <a:defRPr/>
              </a:pPr>
              <a:t>2/16/2010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93D84433-14D8-425C-A9C7-7BF359440577}"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fld id="{BF8E08BE-22E8-44EF-B2FF-C040534D3FBD}" type="datetimeFigureOut">
              <a:rPr lang="en-US"/>
              <a:pPr>
                <a:defRPr/>
              </a:pPr>
              <a:t>2/16/2010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E7DF3CC2-3759-48CF-B99C-25959852AB47}"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530225"/>
            <a:ext cx="4014787"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530225"/>
            <a:ext cx="4016375"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pPr>
              <a:defRPr/>
            </a:pPr>
            <a:fld id="{DB522D5D-F508-4B07-808E-AA5982EE81F2}" type="datetimeFigureOut">
              <a:rPr lang="en-US"/>
              <a:pPr>
                <a:defRPr/>
              </a:pPr>
              <a:t>2/16/2010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D4919E99-6655-461C-9599-2B922FF40485}"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pPr>
              <a:defRPr/>
            </a:pPr>
            <a:fld id="{D983CAA1-D76D-4517-9503-936A32D49EC6}" type="datetimeFigureOut">
              <a:rPr lang="en-US"/>
              <a:pPr>
                <a:defRPr/>
              </a:pPr>
              <a:t>2/16/2010</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B45D4A0A-22A6-4465-B6A0-E07384EAB6D6}"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pPr>
              <a:defRPr/>
            </a:pPr>
            <a:fld id="{08AA0F51-ACBA-4863-B461-19D58B8D783F}" type="datetimeFigureOut">
              <a:rPr lang="en-US"/>
              <a:pPr>
                <a:defRPr/>
              </a:pPr>
              <a:t>2/16/2010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0D3B9631-F0E2-4517-A951-310A5204795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530225"/>
            <a:ext cx="4014787"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530225"/>
            <a:ext cx="4016375"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DB448CA3-97B9-4E0E-8E91-CD9760C4A7F1}" type="datetimeFigureOut">
              <a:rPr lang="en-US"/>
              <a:pPr>
                <a:defRPr/>
              </a:pPr>
              <a:t>2/16/2010</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BE016C6-9E95-4786-A7CE-29293FDC6657}"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57D6784-4D16-495E-AD9A-DC4E9BA85C93}" type="datetimeFigureOut">
              <a:rPr lang="en-US"/>
              <a:pPr>
                <a:defRPr/>
              </a:pPr>
              <a:t>2/16/2010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32C6D5B-116E-4E08-B779-1F8DF109E0D3}"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BE30792F-0867-4A8F-9E2A-E5F9335351B5}" type="datetimeFigureOut">
              <a:rPr lang="en-US"/>
              <a:pPr>
                <a:defRPr/>
              </a:pPr>
              <a:t>2/16/2010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ACEE9C6D-66F4-4E10-A4CB-7CB0692F003E}"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2BE482CD-B770-4A58-81BF-3CE25EC9AE7A}" type="datetimeFigureOut">
              <a:rPr lang="en-US"/>
              <a:pPr>
                <a:defRPr/>
              </a:pPr>
              <a:t>2/16/2010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EA5FB0F2-1261-4CA2-98FC-13462FC0BA4B}"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fld id="{42318FB6-F5EE-412A-B71E-533B94DDE5BF}" type="datetimeFigureOut">
              <a:rPr lang="en-US"/>
              <a:pPr>
                <a:defRPr/>
              </a:pPr>
              <a:t>2/16/2010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C3466413-535A-4687-9960-E09E341B00A2}"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530225"/>
            <a:ext cx="2044700" cy="5507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530225"/>
            <a:ext cx="5986462" cy="5507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fld id="{EF55F04C-4759-489A-9B7F-F23A69CD7A20}" type="datetimeFigureOut">
              <a:rPr lang="en-US"/>
              <a:pPr>
                <a:defRPr/>
              </a:pPr>
              <a:t>2/16/2010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E8A4AEA0-7ED9-46AB-977F-4C8168F131EB}"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5658324A-DE38-4778-B8BD-6232BF8CA757}" type="datetimeFigureOut">
              <a:rPr lang="en-US"/>
              <a:pPr>
                <a:defRPr/>
              </a:pPr>
              <a:t>2/16/2010</a:t>
            </a:fld>
            <a:endParaRPr lang="en-US" dirty="0"/>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D46845A9-3482-4DD2-9412-9E6294C40087}"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84A40D71-493A-4D91-886F-0385565FBFB6}" type="datetimeFigureOut">
              <a:rPr lang="en-US"/>
              <a:pPr>
                <a:defRPr/>
              </a:pPr>
              <a:t>2/16/2010</a:t>
            </a:fld>
            <a:endParaRPr lang="en-US" dirty="0"/>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68EFE1BF-F906-487F-BD71-3782A8C51059}"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25BEDDC1-419A-495C-BF60-872AA7F649DC}" type="datetimeFigureOut">
              <a:rPr lang="en-US"/>
              <a:pPr>
                <a:defRPr/>
              </a:pPr>
              <a:t>2/16/2010</a:t>
            </a:fld>
            <a:endParaRPr lang="en-US" dirty="0"/>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44564E0A-8DE9-4CE1-9821-514F6B7C73AE}"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530225"/>
            <a:ext cx="4014787"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530225"/>
            <a:ext cx="4016375" cy="418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97084D0-8CF1-4BF9-9805-CDC0561C0FC7}" type="datetimeFigureOut">
              <a:rPr lang="en-US"/>
              <a:pPr>
                <a:defRPr/>
              </a:pPr>
              <a:t>2/16/2010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D8CA4B0-FC2A-4691-A0F6-BF25F3D381BC}"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381E3B4-AD6E-4F21-81A1-6EDE810B956A}" type="datetimeFigureOut">
              <a:rPr lang="en-US"/>
              <a:pPr>
                <a:defRPr/>
              </a:pPr>
              <a:t>2/16/2010</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1907341-3FEA-4018-B929-85CED47CF7C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2255ADA4-79A9-4484-B0A3-58223CE3D925}" type="datetimeFigureOut">
              <a:rPr lang="en-US"/>
              <a:pPr>
                <a:defRPr/>
              </a:pPr>
              <a:t>2/16/2010</a:t>
            </a:fld>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821ADBFD-E777-49DE-ACE4-720C7E1B9FCD}"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3B308842-7507-44AE-9C2B-C134E8A4E951}" type="datetimeFigureOut">
              <a:rPr lang="en-US"/>
              <a:pPr>
                <a:defRPr/>
              </a:pPr>
              <a:t>2/16/2010</a:t>
            </a:fld>
            <a:endParaRPr lang="en-US" dirty="0"/>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6AFBC36A-8FEA-4F2C-B907-1D20E35B7D2C}"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23DFE42A-CA80-40C1-A7DD-C93D7D31FA78}" type="datetimeFigureOut">
              <a:rPr lang="en-US"/>
              <a:pPr>
                <a:defRPr/>
              </a:pPr>
              <a:t>2/16/2010</a:t>
            </a:fld>
            <a:endParaRPr lang="en-US" dirty="0"/>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BA3AF47D-0455-4FC9-B1F3-CCD07571FF4E}"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B8F46CB-1D82-4701-B38C-031C2A394536}" type="datetimeFigureOut">
              <a:rPr lang="en-US"/>
              <a:pPr>
                <a:defRPr/>
              </a:pPr>
              <a:t>2/16/2010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19DC01E-F115-445F-8221-7A53C0936AB4}"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BA5CD41-F333-4477-AACB-71328B4F6BE4}" type="datetimeFigureOut">
              <a:rPr lang="en-US"/>
              <a:pPr>
                <a:defRPr/>
              </a:pPr>
              <a:t>2/16/2010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29FBDE4-EA92-465C-A5A1-08DAF6CC8B33}"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90683A38-06FE-4A23-ABCD-DBE7789ED248}" type="datetimeFigureOut">
              <a:rPr lang="en-US"/>
              <a:pPr>
                <a:defRPr/>
              </a:pPr>
              <a:t>2/16/2010</a:t>
            </a:fld>
            <a:endParaRPr lang="en-US" dirty="0"/>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4D03BE0D-D147-4768-A7A4-9FD50BA0E1FB}"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530225"/>
            <a:ext cx="2044700" cy="5507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530225"/>
            <a:ext cx="5986462" cy="5507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6A3EC889-9C1F-403D-BC86-C1FED6BF5515}" type="datetimeFigureOut">
              <a:rPr lang="en-US"/>
              <a:pPr>
                <a:defRPr/>
              </a:pPr>
              <a:t>2/16/2010</a:t>
            </a:fld>
            <a:endParaRPr lang="en-US" dirty="0"/>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C20F3331-894B-4075-AF4F-F5F9745B81A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2715D09C-F074-49BC-BE9C-1576046E55B5}" type="datetimeFigureOut">
              <a:rPr lang="en-US"/>
              <a:pPr>
                <a:defRPr/>
              </a:pPr>
              <a:t>2/16/2010</a:t>
            </a:fld>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8E56CBC-0C41-4C76-8DB0-170260E5AF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4"/>
          <p:cNvSpPr>
            <a:spLocks noGrp="1"/>
          </p:cNvSpPr>
          <p:nvPr>
            <p:ph type="dt" sz="half" idx="10"/>
          </p:nvPr>
        </p:nvSpPr>
        <p:spPr/>
        <p:txBody>
          <a:bodyPr/>
          <a:lstStyle>
            <a:lvl1pPr>
              <a:defRPr/>
            </a:lvl1pPr>
          </a:lstStyle>
          <a:p>
            <a:pPr>
              <a:defRPr/>
            </a:pPr>
            <a:fld id="{FCCCB6B5-5B5A-4393-8D5A-1E872DA5F31F}" type="datetimeFigureOut">
              <a:rPr lang="en-US"/>
              <a:pPr>
                <a:defRPr/>
              </a:pPr>
              <a:t>2/16/2010</a:t>
            </a:fld>
            <a:endParaRPr lang="en-US" dirty="0"/>
          </a:p>
        </p:txBody>
      </p:sp>
      <p:sp>
        <p:nvSpPr>
          <p:cNvPr id="3" name="Footer Placeholder 1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9DA7BDCA-25DF-4DE2-BEEE-ADFE35A17A1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4"/>
          <p:cNvSpPr>
            <a:spLocks noGrp="1"/>
          </p:cNvSpPr>
          <p:nvPr>
            <p:ph type="dt" sz="half" idx="10"/>
          </p:nvPr>
        </p:nvSpPr>
        <p:spPr/>
        <p:txBody>
          <a:bodyPr/>
          <a:lstStyle>
            <a:lvl1pPr>
              <a:defRPr/>
            </a:lvl1pPr>
          </a:lstStyle>
          <a:p>
            <a:pPr>
              <a:defRPr/>
            </a:pPr>
            <a:fld id="{1378BE8B-7E4C-468B-987B-F81C8C944E2F}" type="datetimeFigureOut">
              <a:rPr lang="en-US"/>
              <a:pPr>
                <a:defRPr/>
              </a:pPr>
              <a:t>2/16/2010</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BCA2DAB-A4B6-499F-AE20-03AA54873AD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4"/>
          <p:cNvSpPr>
            <a:spLocks noGrp="1"/>
          </p:cNvSpPr>
          <p:nvPr>
            <p:ph type="dt" sz="half" idx="10"/>
          </p:nvPr>
        </p:nvSpPr>
        <p:spPr/>
        <p:txBody>
          <a:bodyPr/>
          <a:lstStyle>
            <a:lvl1pPr>
              <a:defRPr/>
            </a:lvl1pPr>
          </a:lstStyle>
          <a:p>
            <a:pPr>
              <a:defRPr/>
            </a:pPr>
            <a:fld id="{5D87536A-3D50-4B72-A367-14CB2868A47D}" type="datetimeFigureOut">
              <a:rPr lang="en-US"/>
              <a:pPr>
                <a:defRPr/>
              </a:pPr>
              <a:t>2/16/2010</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C263F0D-8D93-4E55-9FCC-2C8E4369F2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30" name="Title Placeholder 12"/>
          <p:cNvSpPr>
            <a:spLocks noGrp="1"/>
          </p:cNvSpPr>
          <p:nvPr>
            <p:ph type="title"/>
          </p:nvPr>
        </p:nvSpPr>
        <p:spPr bwMode="auto">
          <a:xfrm>
            <a:off x="503238" y="4986338"/>
            <a:ext cx="8183562"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F31A4CF5-A01A-4E8D-90CB-CFDEEF0DEFB5}" type="datetimeFigureOut">
              <a:rPr lang="en-US"/>
              <a:pPr>
                <a:defRPr/>
              </a:pPr>
              <a:t>2/16/2010</a:t>
            </a:fld>
            <a:endParaRPr lang="en-US" dirty="0"/>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1EB7D437-AD17-4FA1-82FD-37365A788A8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0" fontAlgn="base" hangingPunct="0">
        <a:spcBef>
          <a:spcPct val="0"/>
        </a:spcBef>
        <a:spcAft>
          <a:spcPct val="0"/>
        </a:spcAft>
        <a:defRPr sz="3600" b="1">
          <a:solidFill>
            <a:srgbClr val="FF8D3E"/>
          </a:solidFill>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a:solidFill>
            <a:schemeClr val="tx1"/>
          </a:solidFill>
          <a:latin typeface="+mn-lt"/>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a:solidFill>
            <a:schemeClr val="tx1"/>
          </a:solidFill>
          <a:latin typeface="+mn-lt"/>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a:solidFill>
            <a:schemeClr val="tx1"/>
          </a:solidFill>
          <a:latin typeface="+mn-lt"/>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a:solidFill>
            <a:schemeClr val="tx1"/>
          </a:solidFill>
          <a:latin typeface="+mn-lt"/>
        </a:defRPr>
      </a:lvl5pPr>
      <a:lvl6pPr marL="17367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6pPr>
      <a:lvl7pPr marL="21939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7pPr>
      <a:lvl8pPr marL="26511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8pPr>
      <a:lvl9pPr marL="31083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ounded Rectangle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ounded Rectangle 10"/>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54" name="Title Placeholder 12"/>
          <p:cNvSpPr>
            <a:spLocks noGrp="1"/>
          </p:cNvSpPr>
          <p:nvPr>
            <p:ph type="title"/>
          </p:nvPr>
        </p:nvSpPr>
        <p:spPr bwMode="auto">
          <a:xfrm>
            <a:off x="503238" y="4986338"/>
            <a:ext cx="8183562"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5"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18"/>
          <p:cNvSpPr>
            <a:spLocks noGrp="1"/>
          </p:cNvSpPr>
          <p:nvPr>
            <p:ph type="dt" sz="half" idx="2"/>
          </p:nvPr>
        </p:nvSpPr>
        <p:spPr>
          <a:xfrm>
            <a:off x="3776663" y="6111875"/>
            <a:ext cx="2286000" cy="365125"/>
          </a:xfrm>
          <a:prstGeom prst="rect">
            <a:avLst/>
          </a:prstGeom>
        </p:spPr>
        <p:txBody>
          <a:bodyPr vert="horz" anchor="b"/>
          <a:lstStyle>
            <a:lvl1pPr algn="r" fontAlgn="auto">
              <a:spcBef>
                <a:spcPts val="0"/>
              </a:spcBef>
              <a:spcAft>
                <a:spcPts val="0"/>
              </a:spcAft>
              <a:defRPr sz="1000">
                <a:solidFill>
                  <a:schemeClr val="bg2">
                    <a:shade val="50000"/>
                  </a:schemeClr>
                </a:solidFill>
                <a:latin typeface="+mn-lt"/>
              </a:defRPr>
            </a:lvl1pPr>
            <a:extLst/>
          </a:lstStyle>
          <a:p>
            <a:pPr>
              <a:defRPr/>
            </a:pPr>
            <a:fld id="{FAF29CDC-BCF8-4637-803D-8B58C71176B0}" type="datetimeFigureOut">
              <a:rPr lang="en-US"/>
              <a:pPr>
                <a:defRPr/>
              </a:pPr>
              <a:t>2/16/2010</a:t>
            </a:fld>
            <a:endParaRPr lang="en-US" dirty="0"/>
          </a:p>
        </p:txBody>
      </p:sp>
      <p:sp>
        <p:nvSpPr>
          <p:cNvPr id="14" name="Footer Placeholder 7"/>
          <p:cNvSpPr>
            <a:spLocks noGrp="1"/>
          </p:cNvSpPr>
          <p:nvPr>
            <p:ph type="ftr" sz="quarter" idx="3"/>
          </p:nvPr>
        </p:nvSpPr>
        <p:spPr>
          <a:xfrm>
            <a:off x="6062663" y="6111875"/>
            <a:ext cx="2286000" cy="365125"/>
          </a:xfrm>
          <a:prstGeom prst="rect">
            <a:avLst/>
          </a:prstGeom>
        </p:spPr>
        <p:txBody>
          <a:bodyPr vert="horz" anchor="b"/>
          <a:lstStyle>
            <a:lvl1pPr fontAlgn="auto">
              <a:spcBef>
                <a:spcPts val="0"/>
              </a:spcBef>
              <a:spcAft>
                <a:spcPts val="0"/>
              </a:spcAft>
              <a:defRPr sz="1000">
                <a:solidFill>
                  <a:schemeClr val="bg2">
                    <a:shade val="50000"/>
                  </a:schemeClr>
                </a:solidFill>
                <a:latin typeface="+mn-lt"/>
              </a:defRPr>
            </a:lvl1pPr>
            <a:extLst/>
          </a:lstStyle>
          <a:p>
            <a:pPr>
              <a:defRPr/>
            </a:pPr>
            <a:endParaRPr lang="en-US"/>
          </a:p>
        </p:txBody>
      </p:sp>
      <p:sp>
        <p:nvSpPr>
          <p:cNvPr id="15" name="Slide Number Placeholder 10"/>
          <p:cNvSpPr>
            <a:spLocks noGrp="1"/>
          </p:cNvSpPr>
          <p:nvPr>
            <p:ph type="sldNum" sz="quarter" idx="4"/>
          </p:nvPr>
        </p:nvSpPr>
        <p:spPr>
          <a:xfrm>
            <a:off x="8348663" y="6111875"/>
            <a:ext cx="457200" cy="365125"/>
          </a:xfrm>
          <a:prstGeom prst="rect">
            <a:avLst/>
          </a:prstGeom>
        </p:spPr>
        <p:txBody>
          <a:bodyPr vert="horz" anchor="b"/>
          <a:lstStyle>
            <a:lvl1pPr algn="r" fontAlgn="auto">
              <a:spcBef>
                <a:spcPts val="0"/>
              </a:spcBef>
              <a:spcAft>
                <a:spcPts val="0"/>
              </a:spcAft>
              <a:defRPr sz="1000">
                <a:solidFill>
                  <a:schemeClr val="bg2">
                    <a:shade val="50000"/>
                  </a:schemeClr>
                </a:solidFill>
                <a:latin typeface="+mn-lt"/>
              </a:defRPr>
            </a:lvl1pPr>
            <a:extLst/>
          </a:lstStyle>
          <a:p>
            <a:pPr>
              <a:defRPr/>
            </a:pPr>
            <a:fld id="{E11E23C7-2FFE-422A-A206-73EFEEA9DB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0" fontAlgn="base" hangingPunct="0">
        <a:spcBef>
          <a:spcPct val="0"/>
        </a:spcBef>
        <a:spcAft>
          <a:spcPct val="0"/>
        </a:spcAft>
        <a:defRPr sz="3600" b="1">
          <a:solidFill>
            <a:srgbClr val="FF8D3E"/>
          </a:solidFill>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a:solidFill>
            <a:schemeClr val="tx1"/>
          </a:solidFill>
          <a:latin typeface="+mn-lt"/>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a:solidFill>
            <a:schemeClr val="tx1"/>
          </a:solidFill>
          <a:latin typeface="+mn-lt"/>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a:solidFill>
            <a:schemeClr val="tx1"/>
          </a:solidFill>
          <a:latin typeface="+mn-lt"/>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a:solidFill>
            <a:schemeClr val="tx1"/>
          </a:solidFill>
          <a:latin typeface="+mn-lt"/>
        </a:defRPr>
      </a:lvl5pPr>
      <a:lvl6pPr marL="17367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6pPr>
      <a:lvl7pPr marL="21939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7pPr>
      <a:lvl8pPr marL="26511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8pPr>
      <a:lvl9pPr marL="31083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ounded Rectangle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078" name="Title Placeholder 12"/>
          <p:cNvSpPr>
            <a:spLocks noGrp="1"/>
          </p:cNvSpPr>
          <p:nvPr>
            <p:ph type="title"/>
          </p:nvPr>
        </p:nvSpPr>
        <p:spPr bwMode="auto">
          <a:xfrm>
            <a:off x="503238" y="4986338"/>
            <a:ext cx="8183562"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9"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3776663" y="6111875"/>
            <a:ext cx="2286000" cy="365125"/>
          </a:xfrm>
          <a:prstGeom prst="rect">
            <a:avLst/>
          </a:prstGeom>
        </p:spPr>
        <p:txBody>
          <a:bodyPr vert="horz" anchor="b"/>
          <a:lstStyle>
            <a:lvl1pPr algn="r" fontAlgn="auto">
              <a:spcBef>
                <a:spcPts val="0"/>
              </a:spcBef>
              <a:spcAft>
                <a:spcPts val="0"/>
              </a:spcAft>
              <a:defRPr sz="1000">
                <a:solidFill>
                  <a:schemeClr val="bg2">
                    <a:shade val="50000"/>
                  </a:schemeClr>
                </a:solidFill>
                <a:latin typeface="+mn-lt"/>
              </a:defRPr>
            </a:lvl1pPr>
            <a:extLst/>
          </a:lstStyle>
          <a:p>
            <a:pPr>
              <a:defRPr/>
            </a:pPr>
            <a:fld id="{9A86A04A-A80F-4D5D-A4DA-03BAAAF9C664}" type="datetimeFigureOut">
              <a:rPr lang="en-US"/>
              <a:pPr>
                <a:defRPr/>
              </a:pPr>
              <a:t>2/16/2010</a:t>
            </a:fld>
            <a:endParaRPr lang="en-US" dirty="0"/>
          </a:p>
        </p:txBody>
      </p:sp>
      <p:sp>
        <p:nvSpPr>
          <p:cNvPr id="14" name="Footer Placeholder 4"/>
          <p:cNvSpPr>
            <a:spLocks noGrp="1"/>
          </p:cNvSpPr>
          <p:nvPr>
            <p:ph type="ftr" sz="quarter" idx="3"/>
          </p:nvPr>
        </p:nvSpPr>
        <p:spPr>
          <a:xfrm>
            <a:off x="6062663" y="6111875"/>
            <a:ext cx="2286000" cy="365125"/>
          </a:xfrm>
          <a:prstGeom prst="rect">
            <a:avLst/>
          </a:prstGeom>
        </p:spPr>
        <p:txBody>
          <a:bodyPr vert="horz" anchor="b"/>
          <a:lstStyle>
            <a:lvl1pPr fontAlgn="auto">
              <a:spcBef>
                <a:spcPts val="0"/>
              </a:spcBef>
              <a:spcAft>
                <a:spcPts val="0"/>
              </a:spcAft>
              <a:defRPr sz="1000">
                <a:solidFill>
                  <a:schemeClr val="bg2">
                    <a:shade val="50000"/>
                  </a:schemeClr>
                </a:solidFill>
                <a:latin typeface="+mn-lt"/>
              </a:defRPr>
            </a:lvl1pPr>
            <a:extLst/>
          </a:lstStyle>
          <a:p>
            <a:pPr>
              <a:defRPr/>
            </a:pPr>
            <a:endParaRPr lang="en-US"/>
          </a:p>
        </p:txBody>
      </p:sp>
      <p:sp>
        <p:nvSpPr>
          <p:cNvPr id="15" name="Slide Number Placeholder 5"/>
          <p:cNvSpPr>
            <a:spLocks noGrp="1"/>
          </p:cNvSpPr>
          <p:nvPr>
            <p:ph type="sldNum" sz="quarter" idx="4"/>
          </p:nvPr>
        </p:nvSpPr>
        <p:spPr>
          <a:xfrm>
            <a:off x="8348663" y="6111875"/>
            <a:ext cx="457200" cy="365125"/>
          </a:xfrm>
          <a:prstGeom prst="rect">
            <a:avLst/>
          </a:prstGeom>
        </p:spPr>
        <p:txBody>
          <a:bodyPr vert="horz" anchor="b"/>
          <a:lstStyle>
            <a:lvl1pPr algn="r" fontAlgn="auto">
              <a:spcBef>
                <a:spcPts val="0"/>
              </a:spcBef>
              <a:spcAft>
                <a:spcPts val="0"/>
              </a:spcAft>
              <a:defRPr sz="1000">
                <a:solidFill>
                  <a:schemeClr val="bg2">
                    <a:shade val="50000"/>
                  </a:schemeClr>
                </a:solidFill>
                <a:latin typeface="+mn-lt"/>
              </a:defRPr>
            </a:lvl1pPr>
            <a:extLst/>
          </a:lstStyle>
          <a:p>
            <a:pPr>
              <a:defRPr/>
            </a:pPr>
            <a:fld id="{370D51C6-347D-4707-BFF5-7B8CCEE5A1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0" fontAlgn="base" hangingPunct="0">
        <a:spcBef>
          <a:spcPct val="0"/>
        </a:spcBef>
        <a:spcAft>
          <a:spcPct val="0"/>
        </a:spcAft>
        <a:defRPr sz="3600" b="1">
          <a:solidFill>
            <a:srgbClr val="FF8D3E"/>
          </a:solidFill>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a:solidFill>
            <a:schemeClr val="tx1"/>
          </a:solidFill>
          <a:latin typeface="+mn-lt"/>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a:solidFill>
            <a:schemeClr val="tx1"/>
          </a:solidFill>
          <a:latin typeface="+mn-lt"/>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a:solidFill>
            <a:schemeClr val="tx1"/>
          </a:solidFill>
          <a:latin typeface="+mn-lt"/>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a:solidFill>
            <a:schemeClr val="tx1"/>
          </a:solidFill>
          <a:latin typeface="+mn-lt"/>
        </a:defRPr>
      </a:lvl5pPr>
      <a:lvl6pPr marL="17367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6pPr>
      <a:lvl7pPr marL="21939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7pPr>
      <a:lvl8pPr marL="26511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8pPr>
      <a:lvl9pPr marL="31083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ounded Rectangle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4099" name="Title Placeholder 12"/>
          <p:cNvSpPr>
            <a:spLocks noGrp="1"/>
          </p:cNvSpPr>
          <p:nvPr>
            <p:ph type="title"/>
          </p:nvPr>
        </p:nvSpPr>
        <p:spPr bwMode="auto">
          <a:xfrm>
            <a:off x="503238" y="4986338"/>
            <a:ext cx="8183562"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0"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
          <p:cNvSpPr>
            <a:spLocks noGrp="1"/>
          </p:cNvSpPr>
          <p:nvPr>
            <p:ph type="dt" sz="half" idx="2"/>
          </p:nvPr>
        </p:nvSpPr>
        <p:spPr>
          <a:xfrm>
            <a:off x="3776663" y="6111875"/>
            <a:ext cx="2286000" cy="365125"/>
          </a:xfrm>
          <a:prstGeom prst="rect">
            <a:avLst/>
          </a:prstGeom>
        </p:spPr>
        <p:txBody>
          <a:bodyPr vert="horz" anchor="b"/>
          <a:lstStyle>
            <a:lvl1pPr algn="r" fontAlgn="auto">
              <a:spcBef>
                <a:spcPts val="0"/>
              </a:spcBef>
              <a:spcAft>
                <a:spcPts val="0"/>
              </a:spcAft>
              <a:defRPr sz="1000">
                <a:solidFill>
                  <a:schemeClr val="bg2">
                    <a:shade val="50000"/>
                  </a:schemeClr>
                </a:solidFill>
                <a:latin typeface="+mn-lt"/>
              </a:defRPr>
            </a:lvl1pPr>
            <a:extLst/>
          </a:lstStyle>
          <a:p>
            <a:pPr>
              <a:defRPr/>
            </a:pPr>
            <a:fld id="{41C1CACF-2319-44D5-AB5A-39086B62FE8C}" type="datetimeFigureOut">
              <a:rPr lang="en-US"/>
              <a:pPr>
                <a:defRPr/>
              </a:pPr>
              <a:t>2/16/2010</a:t>
            </a:fld>
            <a:endParaRPr lang="en-US" dirty="0"/>
          </a:p>
        </p:txBody>
      </p:sp>
      <p:sp>
        <p:nvSpPr>
          <p:cNvPr id="12" name="Footer Placeholder 2"/>
          <p:cNvSpPr>
            <a:spLocks noGrp="1"/>
          </p:cNvSpPr>
          <p:nvPr>
            <p:ph type="ftr" sz="quarter" idx="3"/>
          </p:nvPr>
        </p:nvSpPr>
        <p:spPr>
          <a:xfrm>
            <a:off x="6062663" y="6111875"/>
            <a:ext cx="2286000" cy="365125"/>
          </a:xfrm>
          <a:prstGeom prst="rect">
            <a:avLst/>
          </a:prstGeom>
        </p:spPr>
        <p:txBody>
          <a:bodyPr vert="horz" anchor="b"/>
          <a:lstStyle>
            <a:lvl1pPr fontAlgn="auto">
              <a:spcBef>
                <a:spcPts val="0"/>
              </a:spcBef>
              <a:spcAft>
                <a:spcPts val="0"/>
              </a:spcAft>
              <a:defRPr sz="1000">
                <a:solidFill>
                  <a:schemeClr val="bg2">
                    <a:shade val="50000"/>
                  </a:schemeClr>
                </a:solidFill>
                <a:latin typeface="+mn-lt"/>
              </a:defRPr>
            </a:lvl1pPr>
            <a:extLst/>
          </a:lstStyle>
          <a:p>
            <a:pPr>
              <a:defRPr/>
            </a:pPr>
            <a:endParaRPr lang="en-US"/>
          </a:p>
        </p:txBody>
      </p:sp>
      <p:sp>
        <p:nvSpPr>
          <p:cNvPr id="14" name="Slide Number Placeholder 3"/>
          <p:cNvSpPr>
            <a:spLocks noGrp="1"/>
          </p:cNvSpPr>
          <p:nvPr>
            <p:ph type="sldNum" sz="quarter" idx="4"/>
          </p:nvPr>
        </p:nvSpPr>
        <p:spPr>
          <a:xfrm>
            <a:off x="8348663" y="6111875"/>
            <a:ext cx="457200" cy="365125"/>
          </a:xfrm>
          <a:prstGeom prst="rect">
            <a:avLst/>
          </a:prstGeom>
        </p:spPr>
        <p:txBody>
          <a:bodyPr vert="horz" anchor="b"/>
          <a:lstStyle>
            <a:lvl1pPr algn="r" fontAlgn="auto">
              <a:spcBef>
                <a:spcPts val="0"/>
              </a:spcBef>
              <a:spcAft>
                <a:spcPts val="0"/>
              </a:spcAft>
              <a:defRPr sz="1000">
                <a:solidFill>
                  <a:schemeClr val="bg2">
                    <a:shade val="50000"/>
                  </a:schemeClr>
                </a:solidFill>
                <a:latin typeface="+mn-lt"/>
              </a:defRPr>
            </a:lvl1pPr>
            <a:extLst/>
          </a:lstStyle>
          <a:p>
            <a:pPr>
              <a:defRPr/>
            </a:pPr>
            <a:fld id="{4F61300E-CB5F-4EE7-9C50-DEE252B6D7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3600" b="1">
          <a:solidFill>
            <a:srgbClr val="FF8D3E"/>
          </a:solidFill>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a:solidFill>
            <a:schemeClr val="tx1"/>
          </a:solidFill>
          <a:latin typeface="+mn-lt"/>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a:solidFill>
            <a:schemeClr val="tx1"/>
          </a:solidFill>
          <a:latin typeface="+mn-lt"/>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a:solidFill>
            <a:schemeClr val="tx1"/>
          </a:solidFill>
          <a:latin typeface="+mn-lt"/>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a:solidFill>
            <a:schemeClr val="tx1"/>
          </a:solidFill>
          <a:latin typeface="+mn-lt"/>
        </a:defRPr>
      </a:lvl5pPr>
      <a:lvl6pPr marL="17367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6pPr>
      <a:lvl7pPr marL="21939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7pPr>
      <a:lvl8pPr marL="26511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8pPr>
      <a:lvl9pPr marL="31083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ounded Rectangle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ound Single Corner Rectangle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124" name="Title Placeholder 12"/>
          <p:cNvSpPr>
            <a:spLocks noGrp="1"/>
          </p:cNvSpPr>
          <p:nvPr>
            <p:ph type="title"/>
          </p:nvPr>
        </p:nvSpPr>
        <p:spPr bwMode="auto">
          <a:xfrm>
            <a:off x="503238" y="4986338"/>
            <a:ext cx="8183562"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5"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4"/>
          <p:cNvSpPr>
            <a:spLocks noGrp="1"/>
          </p:cNvSpPr>
          <p:nvPr>
            <p:ph type="dt" sz="half" idx="2"/>
          </p:nvPr>
        </p:nvSpPr>
        <p:spPr>
          <a:xfrm>
            <a:off x="3776663" y="6111875"/>
            <a:ext cx="2286000" cy="365125"/>
          </a:xfrm>
          <a:prstGeom prst="rect">
            <a:avLst/>
          </a:prstGeom>
        </p:spPr>
        <p:txBody>
          <a:bodyPr vert="horz" anchor="b"/>
          <a:lstStyle>
            <a:lvl1pPr algn="r" fontAlgn="auto">
              <a:spcBef>
                <a:spcPts val="0"/>
              </a:spcBef>
              <a:spcAft>
                <a:spcPts val="0"/>
              </a:spcAft>
              <a:defRPr sz="1000">
                <a:solidFill>
                  <a:schemeClr val="bg2">
                    <a:shade val="50000"/>
                  </a:schemeClr>
                </a:solidFill>
                <a:latin typeface="+mn-lt"/>
              </a:defRPr>
            </a:lvl1pPr>
            <a:extLst/>
          </a:lstStyle>
          <a:p>
            <a:pPr>
              <a:defRPr/>
            </a:pPr>
            <a:fld id="{C0AF9D41-9B0E-4C2E-89A3-EE99CB62DE0B}" type="datetimeFigureOut">
              <a:rPr lang="en-US"/>
              <a:pPr>
                <a:defRPr/>
              </a:pPr>
              <a:t>2/16/2010</a:t>
            </a:fld>
            <a:endParaRPr lang="en-US" dirty="0"/>
          </a:p>
        </p:txBody>
      </p:sp>
      <p:sp>
        <p:nvSpPr>
          <p:cNvPr id="14" name="Footer Placeholder 5"/>
          <p:cNvSpPr>
            <a:spLocks noGrp="1"/>
          </p:cNvSpPr>
          <p:nvPr>
            <p:ph type="ftr" sz="quarter" idx="3"/>
          </p:nvPr>
        </p:nvSpPr>
        <p:spPr>
          <a:xfrm>
            <a:off x="6062663" y="6111875"/>
            <a:ext cx="2286000" cy="365125"/>
          </a:xfrm>
          <a:prstGeom prst="rect">
            <a:avLst/>
          </a:prstGeom>
        </p:spPr>
        <p:txBody>
          <a:bodyPr vert="horz" anchor="b"/>
          <a:lstStyle>
            <a:lvl1pPr fontAlgn="auto">
              <a:spcBef>
                <a:spcPts val="0"/>
              </a:spcBef>
              <a:spcAft>
                <a:spcPts val="0"/>
              </a:spcAft>
              <a:defRPr sz="1000">
                <a:solidFill>
                  <a:schemeClr val="bg2">
                    <a:shade val="50000"/>
                  </a:schemeClr>
                </a:solidFill>
                <a:latin typeface="+mn-lt"/>
              </a:defRPr>
            </a:lvl1pPr>
            <a:extLst/>
          </a:lstStyle>
          <a:p>
            <a:pPr>
              <a:defRPr/>
            </a:pPr>
            <a:endParaRPr lang="en-US"/>
          </a:p>
        </p:txBody>
      </p:sp>
      <p:sp>
        <p:nvSpPr>
          <p:cNvPr id="15" name="Slide Number Placeholder 6"/>
          <p:cNvSpPr>
            <a:spLocks noGrp="1"/>
          </p:cNvSpPr>
          <p:nvPr>
            <p:ph type="sldNum" sz="quarter" idx="4"/>
          </p:nvPr>
        </p:nvSpPr>
        <p:spPr>
          <a:xfrm>
            <a:off x="8348663" y="6111875"/>
            <a:ext cx="457200" cy="365125"/>
          </a:xfrm>
          <a:prstGeom prst="rect">
            <a:avLst/>
          </a:prstGeom>
        </p:spPr>
        <p:txBody>
          <a:bodyPr vert="horz" anchor="b"/>
          <a:lstStyle>
            <a:lvl1pPr algn="r" fontAlgn="auto">
              <a:spcBef>
                <a:spcPts val="0"/>
              </a:spcBef>
              <a:spcAft>
                <a:spcPts val="0"/>
              </a:spcAft>
              <a:defRPr sz="1000">
                <a:solidFill>
                  <a:schemeClr val="bg2">
                    <a:shade val="50000"/>
                  </a:schemeClr>
                </a:solidFill>
                <a:latin typeface="+mn-lt"/>
              </a:defRPr>
            </a:lvl1pPr>
            <a:extLst/>
          </a:lstStyle>
          <a:p>
            <a:pPr>
              <a:defRPr/>
            </a:pPr>
            <a:fld id="{A80EFB18-25B6-404F-B874-08E02A9465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0" fontAlgn="base" hangingPunct="0">
        <a:spcBef>
          <a:spcPct val="0"/>
        </a:spcBef>
        <a:spcAft>
          <a:spcPct val="0"/>
        </a:spcAft>
        <a:defRPr sz="3600" b="1">
          <a:solidFill>
            <a:srgbClr val="FF8D3E"/>
          </a:solidFill>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a:solidFill>
            <a:schemeClr val="tx1"/>
          </a:solidFill>
          <a:latin typeface="+mn-lt"/>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a:solidFill>
            <a:schemeClr val="tx1"/>
          </a:solidFill>
          <a:latin typeface="+mn-lt"/>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a:solidFill>
            <a:schemeClr val="tx1"/>
          </a:solidFill>
          <a:latin typeface="+mn-lt"/>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a:solidFill>
            <a:schemeClr val="tx1"/>
          </a:solidFill>
          <a:latin typeface="+mn-lt"/>
        </a:defRPr>
      </a:lvl5pPr>
      <a:lvl6pPr marL="17367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6pPr>
      <a:lvl7pPr marL="21939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7pPr>
      <a:lvl8pPr marL="26511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8pPr>
      <a:lvl9pPr marL="3108325" indent="-182563" algn="l" rtl="0" fontAlgn="base">
        <a:spcBef>
          <a:spcPts val="250"/>
        </a:spcBef>
        <a:spcAft>
          <a:spcPct val="0"/>
        </a:spcAft>
        <a:buClr>
          <a:srgbClr val="4A85BF"/>
        </a:buClr>
        <a:buSzPct val="100000"/>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nlm.nih.gov/medlineplus/ency/article/003882.htm"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james.simmerman@att.net" TargetMode="External"/><Relationship Id="rId2" Type="http://schemas.openxmlformats.org/officeDocument/2006/relationships/hyperlink" Target="http://www.salinecountysheriff.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bsnews.com/stories/2007/10/04/country_facts/main3328875.s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42" name="Picture 1026" descr="C:\Documents and Settings\Jim Simmerman\My Documents\My Pictures\CMC &amp; Misc. Pics\CMC logo 5-09.jpg"/>
          <p:cNvPicPr>
            <a:picLocks noChangeAspect="1" noChangeArrowheads="1"/>
          </p:cNvPicPr>
          <p:nvPr/>
        </p:nvPicPr>
        <p:blipFill>
          <a:blip r:embed="rId2"/>
          <a:srcRect/>
          <a:stretch>
            <a:fillRect/>
          </a:stretch>
        </p:blipFill>
        <p:spPr bwMode="auto">
          <a:xfrm>
            <a:off x="3352800" y="2903538"/>
            <a:ext cx="5791200" cy="3954462"/>
          </a:xfrm>
          <a:prstGeom prst="rect">
            <a:avLst/>
          </a:prstGeom>
          <a:noFill/>
          <a:ln w="9525">
            <a:noFill/>
            <a:miter lim="800000"/>
            <a:headEnd/>
            <a:tailEnd/>
          </a:ln>
        </p:spPr>
      </p:pic>
      <p:sp>
        <p:nvSpPr>
          <p:cNvPr id="163843" name="Rectangle 1027"/>
          <p:cNvSpPr>
            <a:spLocks noGrp="1" noChangeArrowheads="1"/>
          </p:cNvSpPr>
          <p:nvPr>
            <p:ph type="title" idx="4294967295"/>
          </p:nvPr>
        </p:nvSpPr>
        <p:spPr>
          <a:xfrm>
            <a:off x="2819400" y="0"/>
            <a:ext cx="6324600" cy="3048000"/>
          </a:xfrm>
          <a:solidFill>
            <a:schemeClr val="bg1"/>
          </a:solidFill>
        </p:spPr>
        <p:txBody>
          <a:bodyPr>
            <a:normAutofit/>
          </a:bodyPr>
          <a:lstStyle/>
          <a:p>
            <a:pPr algn="ctr" eaLnBrk="1" fontAlgn="auto" hangingPunct="1">
              <a:spcAft>
                <a:spcPts val="0"/>
              </a:spcAft>
              <a:defRPr/>
            </a:pPr>
            <a:r>
              <a:rPr lang="en-US" sz="4000" i="1" kern="1200" dirty="0">
                <a:solidFill>
                  <a:srgbClr val="663300"/>
                </a:solidFill>
                <a:effectLst>
                  <a:outerShdw blurRad="38100" dist="38100" dir="2700000" algn="tl">
                    <a:srgbClr val="C0C0C0"/>
                  </a:outerShdw>
                </a:effectLst>
              </a:rPr>
              <a:t>The Saline County Criminal Justice Training Center</a:t>
            </a:r>
            <a:br>
              <a:rPr lang="en-US" sz="4000" i="1" kern="1200" dirty="0">
                <a:solidFill>
                  <a:srgbClr val="663300"/>
                </a:solidFill>
                <a:effectLst>
                  <a:outerShdw blurRad="38100" dist="38100" dir="2700000" algn="tl">
                    <a:srgbClr val="C0C0C0"/>
                  </a:outerShdw>
                </a:effectLst>
              </a:rPr>
            </a:br>
            <a:endParaRPr lang="en-US" sz="4000" kern="1200" dirty="0">
              <a:solidFill>
                <a:schemeClr val="accent1">
                  <a:tint val="88000"/>
                  <a:satMod val="150000"/>
                </a:schemeClr>
              </a:solidFill>
              <a:effectLst>
                <a:outerShdw blurRad="53975" dist="22860" dir="5400000" algn="tl" rotWithShape="0">
                  <a:srgbClr val="000000">
                    <a:alpha val="55000"/>
                  </a:srgbClr>
                </a:outerShdw>
              </a:effectLst>
            </a:endParaRPr>
          </a:p>
        </p:txBody>
      </p:sp>
      <p:pic>
        <p:nvPicPr>
          <p:cNvPr id="163844" name="Picture 1028" descr="C:\Documents and Settings\Jim Simmerman\My Documents\My Pictures\Sheriffs Dept\Wally &amp; CJ\Wally+_Cover_closeup.jpg"/>
          <p:cNvPicPr>
            <a:picLocks noChangeAspect="1" noChangeArrowheads="1"/>
          </p:cNvPicPr>
          <p:nvPr/>
        </p:nvPicPr>
        <p:blipFill>
          <a:blip r:embed="rId3"/>
          <a:srcRect/>
          <a:stretch>
            <a:fillRect/>
          </a:stretch>
        </p:blipFill>
        <p:spPr bwMode="auto">
          <a:xfrm>
            <a:off x="0" y="0"/>
            <a:ext cx="2819400" cy="3413125"/>
          </a:xfrm>
          <a:prstGeom prst="rect">
            <a:avLst/>
          </a:prstGeom>
          <a:noFill/>
          <a:ln w="9525">
            <a:noFill/>
            <a:miter lim="800000"/>
            <a:headEnd/>
            <a:tailEnd/>
          </a:ln>
        </p:spPr>
      </p:pic>
      <p:pic>
        <p:nvPicPr>
          <p:cNvPr id="163845" name="Picture 1029"/>
          <p:cNvPicPr>
            <a:picLocks noChangeAspect="1" noChangeArrowheads="1"/>
          </p:cNvPicPr>
          <p:nvPr/>
        </p:nvPicPr>
        <p:blipFill>
          <a:blip r:embed="rId4"/>
          <a:srcRect/>
          <a:stretch>
            <a:fillRect/>
          </a:stretch>
        </p:blipFill>
        <p:spPr bwMode="auto">
          <a:xfrm>
            <a:off x="0" y="3048000"/>
            <a:ext cx="3352800" cy="3810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3842"/>
                                        </p:tgtEl>
                                        <p:attrNameLst>
                                          <p:attrName>style.visibility</p:attrName>
                                        </p:attrNameLst>
                                      </p:cBhvr>
                                      <p:to>
                                        <p:strVal val="visible"/>
                                      </p:to>
                                    </p:set>
                                    <p:anim calcmode="lin" valueType="num">
                                      <p:cBhvr>
                                        <p:cTn id="7" dur="1000" fill="hold"/>
                                        <p:tgtEl>
                                          <p:spTgt spid="163842"/>
                                        </p:tgtEl>
                                        <p:attrNameLst>
                                          <p:attrName>ppt_w</p:attrName>
                                        </p:attrNameLst>
                                      </p:cBhvr>
                                      <p:tavLst>
                                        <p:tav tm="0">
                                          <p:val>
                                            <p:fltVal val="0"/>
                                          </p:val>
                                        </p:tav>
                                        <p:tav tm="100000">
                                          <p:val>
                                            <p:strVal val="#ppt_w"/>
                                          </p:val>
                                        </p:tav>
                                      </p:tavLst>
                                    </p:anim>
                                    <p:anim calcmode="lin" valueType="num">
                                      <p:cBhvr>
                                        <p:cTn id="8" dur="1000" fill="hold"/>
                                        <p:tgtEl>
                                          <p:spTgt spid="163842"/>
                                        </p:tgtEl>
                                        <p:attrNameLst>
                                          <p:attrName>ppt_h</p:attrName>
                                        </p:attrNameLst>
                                      </p:cBhvr>
                                      <p:tavLst>
                                        <p:tav tm="0">
                                          <p:val>
                                            <p:fltVal val="0"/>
                                          </p:val>
                                        </p:tav>
                                        <p:tav tm="100000">
                                          <p:val>
                                            <p:strVal val="#ppt_h"/>
                                          </p:val>
                                        </p:tav>
                                      </p:tavLst>
                                    </p:anim>
                                    <p:anim calcmode="lin" valueType="num">
                                      <p:cBhvr>
                                        <p:cTn id="9" dur="1000" fill="hold"/>
                                        <p:tgtEl>
                                          <p:spTgt spid="1638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iterate type="lt">
                                    <p:tmPct val="100000"/>
                                  </p:iterate>
                                  <p:childTnLst>
                                    <p:set>
                                      <p:cBhvr>
                                        <p:cTn id="14" dur="1" fill="hold">
                                          <p:stCondLst>
                                            <p:cond delay="0"/>
                                          </p:stCondLst>
                                        </p:cTn>
                                        <p:tgtEl>
                                          <p:spTgt spid="163843"/>
                                        </p:tgtEl>
                                        <p:attrNameLst>
                                          <p:attrName>style.visibility</p:attrName>
                                        </p:attrNameLst>
                                      </p:cBhvr>
                                      <p:to>
                                        <p:strVal val="visible"/>
                                      </p:to>
                                    </p:set>
                                    <p:animEffect transition="in" filter="dissolve">
                                      <p:cBhvr>
                                        <p:cTn id="15" dur="75"/>
                                        <p:tgtEl>
                                          <p:spTgt spid="163843"/>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nodeType="clickEffect">
                                  <p:stCondLst>
                                    <p:cond delay="0"/>
                                  </p:stCondLst>
                                  <p:childTnLst>
                                    <p:set>
                                      <p:cBhvr>
                                        <p:cTn id="19" dur="1" fill="hold">
                                          <p:stCondLst>
                                            <p:cond delay="0"/>
                                          </p:stCondLst>
                                        </p:cTn>
                                        <p:tgtEl>
                                          <p:spTgt spid="163844"/>
                                        </p:tgtEl>
                                        <p:attrNameLst>
                                          <p:attrName>style.visibility</p:attrName>
                                        </p:attrNameLst>
                                      </p:cBhvr>
                                      <p:to>
                                        <p:strVal val="visible"/>
                                      </p:to>
                                    </p:set>
                                    <p:anim calcmode="lin" valueType="num">
                                      <p:cBhvr>
                                        <p:cTn id="20" dur="500" fill="hold"/>
                                        <p:tgtEl>
                                          <p:spTgt spid="163844"/>
                                        </p:tgtEl>
                                        <p:attrNameLst>
                                          <p:attrName>ppt_w</p:attrName>
                                        </p:attrNameLst>
                                      </p:cBhvr>
                                      <p:tavLst>
                                        <p:tav tm="0">
                                          <p:val>
                                            <p:fltVal val="0"/>
                                          </p:val>
                                        </p:tav>
                                        <p:tav tm="100000">
                                          <p:val>
                                            <p:strVal val="#ppt_w"/>
                                          </p:val>
                                        </p:tav>
                                      </p:tavLst>
                                    </p:anim>
                                    <p:anim calcmode="lin" valueType="num">
                                      <p:cBhvr>
                                        <p:cTn id="21" dur="500" fill="hold"/>
                                        <p:tgtEl>
                                          <p:spTgt spid="163844"/>
                                        </p:tgtEl>
                                        <p:attrNameLst>
                                          <p:attrName>ppt_h</p:attrName>
                                        </p:attrNameLst>
                                      </p:cBhvr>
                                      <p:tavLst>
                                        <p:tav tm="0">
                                          <p:val>
                                            <p:fltVal val="0"/>
                                          </p:val>
                                        </p:tav>
                                        <p:tav tm="100000">
                                          <p:val>
                                            <p:strVal val="#ppt_h"/>
                                          </p:val>
                                        </p:tav>
                                      </p:tavLst>
                                    </p:anim>
                                    <p:anim calcmode="lin" valueType="num">
                                      <p:cBhvr>
                                        <p:cTn id="22" dur="500" fill="hold"/>
                                        <p:tgtEl>
                                          <p:spTgt spid="163844"/>
                                        </p:tgtEl>
                                        <p:attrNameLst>
                                          <p:attrName>ppt_x</p:attrName>
                                        </p:attrNameLst>
                                      </p:cBhvr>
                                      <p:tavLst>
                                        <p:tav tm="0">
                                          <p:val>
                                            <p:fltVal val="0.5"/>
                                          </p:val>
                                        </p:tav>
                                        <p:tav tm="100000">
                                          <p:val>
                                            <p:strVal val="#ppt_x"/>
                                          </p:val>
                                        </p:tav>
                                      </p:tavLst>
                                    </p:anim>
                                    <p:anim calcmode="lin" valueType="num">
                                      <p:cBhvr>
                                        <p:cTn id="23" dur="500" fill="hold"/>
                                        <p:tgtEl>
                                          <p:spTgt spid="163844"/>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nodeType="clickEffect">
                                  <p:stCondLst>
                                    <p:cond delay="0"/>
                                  </p:stCondLst>
                                  <p:childTnLst>
                                    <p:set>
                                      <p:cBhvr>
                                        <p:cTn id="27" dur="1" fill="hold">
                                          <p:stCondLst>
                                            <p:cond delay="0"/>
                                          </p:stCondLst>
                                        </p:cTn>
                                        <p:tgtEl>
                                          <p:spTgt spid="163845"/>
                                        </p:tgtEl>
                                        <p:attrNameLst>
                                          <p:attrName>style.visibility</p:attrName>
                                        </p:attrNameLst>
                                      </p:cBhvr>
                                      <p:to>
                                        <p:strVal val="visible"/>
                                      </p:to>
                                    </p:set>
                                    <p:anim calcmode="lin" valueType="num">
                                      <p:cBhvr>
                                        <p:cTn id="28" dur="5000" fill="hold"/>
                                        <p:tgtEl>
                                          <p:spTgt spid="163845"/>
                                        </p:tgtEl>
                                        <p:attrNameLst>
                                          <p:attrName>ppt_w</p:attrName>
                                        </p:attrNameLst>
                                      </p:cBhvr>
                                      <p:tavLst>
                                        <p:tav tm="0" fmla="#ppt_w*sin(2.5*pi*$)">
                                          <p:val>
                                            <p:fltVal val="0"/>
                                          </p:val>
                                        </p:tav>
                                        <p:tav tm="100000">
                                          <p:val>
                                            <p:fltVal val="1"/>
                                          </p:val>
                                        </p:tav>
                                      </p:tavLst>
                                    </p:anim>
                                    <p:anim calcmode="lin" valueType="num">
                                      <p:cBhvr>
                                        <p:cTn id="29" dur="5000" fill="hold"/>
                                        <p:tgtEl>
                                          <p:spTgt spid="1638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533400"/>
            <a:ext cx="8183562" cy="838200"/>
          </a:xfrm>
        </p:spPr>
        <p:txBody>
          <a:bodyPr>
            <a:normAutofit/>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Japan</a:t>
            </a:r>
          </a:p>
        </p:txBody>
      </p:sp>
      <p:sp>
        <p:nvSpPr>
          <p:cNvPr id="3" name="Content Placeholder 2"/>
          <p:cNvSpPr>
            <a:spLocks noGrp="1"/>
          </p:cNvSpPr>
          <p:nvPr>
            <p:ph idx="4294967295"/>
          </p:nvPr>
        </p:nvSpPr>
        <p:spPr>
          <a:xfrm>
            <a:off x="503238" y="1600200"/>
            <a:ext cx="8183562" cy="3117850"/>
          </a:xfrm>
        </p:spPr>
        <p:txBody>
          <a:bodyPr>
            <a:normAutofit fontScale="92500" lnSpcReduction="20000"/>
          </a:bodyPr>
          <a:lstStyle/>
          <a:p>
            <a:pPr marL="265176" indent="-265176" eaLnBrk="1" fontAlgn="auto" hangingPunct="1">
              <a:spcAft>
                <a:spcPts val="0"/>
              </a:spcAft>
              <a:buFont typeface="Wingdings 2"/>
              <a:buChar char=""/>
              <a:defRPr/>
            </a:pPr>
            <a:r>
              <a:rPr lang="en-US" kern="1200" dirty="0"/>
              <a:t>At a business hotel in Shiga prefecture in western Japan, a man in his 30’s was found dead by employees who noticed a strange smell coming from his room, according to national broadcaster NHK. </a:t>
            </a:r>
          </a:p>
          <a:p>
            <a:pPr marL="265176" indent="-265176" eaLnBrk="1" fontAlgn="auto" hangingPunct="1">
              <a:spcAft>
                <a:spcPts val="0"/>
              </a:spcAft>
              <a:buFont typeface="Wingdings 2"/>
              <a:buChar char=""/>
              <a:defRPr/>
            </a:pPr>
            <a:r>
              <a:rPr lang="en-US" kern="1200" dirty="0"/>
              <a:t>Shiga police said officials are investigating the incident as a case of suicide by hydrogen sulfide gas but could not elaborate.</a:t>
            </a:r>
            <a:br>
              <a:rPr lang="en-US" kern="1200" dirty="0"/>
            </a:br>
            <a:endParaRPr lang="en-US" kern="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533400"/>
            <a:ext cx="8183562" cy="838200"/>
          </a:xfrm>
        </p:spPr>
        <p:txBody>
          <a:bodyPr>
            <a:normAutofit/>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Japan</a:t>
            </a:r>
          </a:p>
        </p:txBody>
      </p:sp>
      <p:sp>
        <p:nvSpPr>
          <p:cNvPr id="3" name="Content Placeholder 2"/>
          <p:cNvSpPr>
            <a:spLocks noGrp="1"/>
          </p:cNvSpPr>
          <p:nvPr>
            <p:ph idx="4294967295"/>
          </p:nvPr>
        </p:nvSpPr>
        <p:spPr>
          <a:xfrm>
            <a:off x="503238" y="1524000"/>
            <a:ext cx="8183562" cy="4191000"/>
          </a:xfrm>
        </p:spPr>
        <p:txBody>
          <a:bodyPr>
            <a:normAutofit fontScale="85000" lnSpcReduction="20000"/>
          </a:bodyPr>
          <a:lstStyle/>
          <a:p>
            <a:pPr marL="265176" indent="-265176" eaLnBrk="1" fontAlgn="auto" hangingPunct="1">
              <a:spcAft>
                <a:spcPts val="0"/>
              </a:spcAft>
              <a:buFont typeface="Wingdings 2"/>
              <a:buChar char=""/>
              <a:defRPr/>
            </a:pPr>
            <a:r>
              <a:rPr lang="en-US" kern="1200" dirty="0"/>
              <a:t>Reports of another similar death emerged when the body of a 42-year-old woman in Nagoya, central Japan, was found in a bathtub. </a:t>
            </a:r>
          </a:p>
          <a:p>
            <a:pPr marL="265176" indent="-265176" eaLnBrk="1" fontAlgn="auto" hangingPunct="1">
              <a:spcAft>
                <a:spcPts val="0"/>
              </a:spcAft>
              <a:buFont typeface="Wingdings 2"/>
              <a:buChar char=""/>
              <a:defRPr/>
            </a:pPr>
            <a:r>
              <a:rPr lang="en-US" kern="1200" dirty="0"/>
              <a:t>According to Kyodo, there was toilet cleaner and bath powder nearby, along with a sign outside that read, "Poisonous gas being emitted. Caution.“</a:t>
            </a:r>
          </a:p>
          <a:p>
            <a:pPr marL="265176" indent="-265176" eaLnBrk="1" fontAlgn="auto" hangingPunct="1">
              <a:spcAft>
                <a:spcPts val="0"/>
              </a:spcAft>
              <a:buFont typeface="Wingdings 2"/>
              <a:buChar char=""/>
              <a:defRPr/>
            </a:pPr>
            <a:r>
              <a:rPr lang="en-US" kern="1200" dirty="0"/>
              <a:t>Nagoya police said they could not comment on the case, but Kyodo said that fire officials called to the scene did not detect hydrogen sulfide gas.</a:t>
            </a:r>
          </a:p>
          <a:p>
            <a:pPr marL="265176" indent="-265176" eaLnBrk="1" fontAlgn="auto" hangingPunct="1">
              <a:spcAft>
                <a:spcPts val="0"/>
              </a:spcAft>
              <a:buFont typeface="Wingdings 2"/>
              <a:buChar char=""/>
              <a:defRPr/>
            </a:pPr>
            <a:r>
              <a:rPr lang="en-US" kern="1200" dirty="0"/>
              <a:t>The method has alarmed officials because of the danger that bystanders can be hurt.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762000"/>
          </a:xfrm>
        </p:spPr>
        <p:txBody>
          <a:bodyPr>
            <a:normAutofit/>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Japan</a:t>
            </a:r>
          </a:p>
        </p:txBody>
      </p:sp>
      <p:sp>
        <p:nvSpPr>
          <p:cNvPr id="3" name="Content Placeholder 2"/>
          <p:cNvSpPr>
            <a:spLocks noGrp="1"/>
          </p:cNvSpPr>
          <p:nvPr>
            <p:ph idx="4294967295"/>
          </p:nvPr>
        </p:nvSpPr>
        <p:spPr>
          <a:xfrm>
            <a:off x="503238" y="1371600"/>
            <a:ext cx="8183562" cy="4495800"/>
          </a:xfrm>
        </p:spPr>
        <p:txBody>
          <a:bodyPr>
            <a:normAutofit fontScale="85000" lnSpcReduction="20000"/>
          </a:bodyPr>
          <a:lstStyle/>
          <a:p>
            <a:pPr marL="265176" indent="-265176" eaLnBrk="1" fontAlgn="auto" hangingPunct="1">
              <a:spcAft>
                <a:spcPts val="0"/>
              </a:spcAft>
              <a:buFont typeface="Wingdings 2"/>
              <a:buChar char=""/>
              <a:defRPr/>
            </a:pPr>
            <a:r>
              <a:rPr lang="en-US" kern="1200" dirty="0"/>
              <a:t>In Japan, a total of 32,155 people killed themselves in 2006, giving the country the ninth highest suicide rate in the world, according to the government. </a:t>
            </a:r>
          </a:p>
          <a:p>
            <a:pPr marL="265176" indent="-265176" eaLnBrk="1" fontAlgn="auto" hangingPunct="1">
              <a:spcAft>
                <a:spcPts val="0"/>
              </a:spcAft>
              <a:buFont typeface="Wingdings 2"/>
              <a:buChar char=""/>
              <a:defRPr/>
            </a:pPr>
            <a:r>
              <a:rPr lang="en-US" kern="1200" dirty="0"/>
              <a:t>"It's easy and everyone can do it," said </a:t>
            </a:r>
            <a:r>
              <a:rPr lang="en-US" kern="1200" dirty="0" err="1"/>
              <a:t>Yasuaki</a:t>
            </a:r>
            <a:r>
              <a:rPr lang="en-US" kern="1200" dirty="0"/>
              <a:t> Shimizu, director of </a:t>
            </a:r>
            <a:r>
              <a:rPr lang="en-US" kern="1200" dirty="0" err="1"/>
              <a:t>Lifelink</a:t>
            </a:r>
            <a:r>
              <a:rPr lang="en-US" kern="1200" dirty="0"/>
              <a:t>, a Tokyo-based group specializing in halting suicides. </a:t>
            </a:r>
          </a:p>
          <a:p>
            <a:pPr marL="265176" indent="-265176" eaLnBrk="1" fontAlgn="auto" hangingPunct="1">
              <a:spcAft>
                <a:spcPts val="0"/>
              </a:spcAft>
              <a:buFont typeface="Wingdings 2"/>
              <a:buChar char=""/>
              <a:defRPr/>
            </a:pPr>
            <a:r>
              <a:rPr lang="en-US" kern="1200" dirty="0"/>
              <a:t>"Also there is a lot of information teaching people how to do it on the Internet.“</a:t>
            </a:r>
          </a:p>
          <a:p>
            <a:pPr marL="265176" indent="-265176" eaLnBrk="1" fontAlgn="auto" hangingPunct="1">
              <a:spcAft>
                <a:spcPts val="0"/>
              </a:spcAft>
              <a:buFont typeface="Wingdings 2"/>
              <a:buChar char=""/>
              <a:defRPr/>
            </a:pPr>
            <a:r>
              <a:rPr lang="en-US" kern="1200" dirty="0"/>
              <a:t>Police say they have not tallied the number of detergent-related suicides, but media reports suggest it has reached about 30 this year, including several cases in which others were also sickened.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782762"/>
          </a:xfrm>
        </p:spPr>
        <p:txBody>
          <a:bodyPr>
            <a:noAutofit/>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A warning to fire and emergency services responders</a:t>
            </a:r>
            <a:endParaRPr lang="en-US" sz="1800" kern="1200" dirty="0">
              <a:solidFill>
                <a:schemeClr val="tx1"/>
              </a:solidFill>
              <a:effectLst>
                <a:outerShdw blurRad="53975" dist="22860" dir="5400000" algn="tl" rotWithShape="0">
                  <a:srgbClr val="000000">
                    <a:alpha val="55000"/>
                  </a:srgbClr>
                </a:outerShdw>
              </a:effectLst>
            </a:endParaRPr>
          </a:p>
        </p:txBody>
      </p:sp>
      <p:sp>
        <p:nvSpPr>
          <p:cNvPr id="3" name="Content Placeholder 2"/>
          <p:cNvSpPr>
            <a:spLocks noGrp="1"/>
          </p:cNvSpPr>
          <p:nvPr>
            <p:ph idx="4294967295"/>
          </p:nvPr>
        </p:nvSpPr>
        <p:spPr>
          <a:xfrm>
            <a:off x="457200" y="2133600"/>
            <a:ext cx="8229600" cy="4343400"/>
          </a:xfrm>
        </p:spPr>
        <p:txBody>
          <a:bodyPr>
            <a:normAutofit fontScale="70000" lnSpcReduction="20000"/>
          </a:bodyPr>
          <a:lstStyle/>
          <a:p>
            <a:pPr marL="265176" indent="-265176" eaLnBrk="1" fontAlgn="auto" hangingPunct="1">
              <a:spcAft>
                <a:spcPts val="0"/>
              </a:spcAft>
              <a:buFont typeface="Wingdings 2"/>
              <a:buChar char=""/>
              <a:defRPr/>
            </a:pPr>
            <a:r>
              <a:rPr lang="en-US" kern="1200" dirty="0"/>
              <a:t>The New York Office of Fire Prevention and Control recently assisted local authorities in two communities with suicides involving chemicals. </a:t>
            </a:r>
          </a:p>
          <a:p>
            <a:pPr marL="265176" indent="-265176" eaLnBrk="1" fontAlgn="auto" hangingPunct="1">
              <a:spcAft>
                <a:spcPts val="0"/>
              </a:spcAft>
              <a:buFont typeface="Wingdings 2"/>
              <a:buChar char=""/>
              <a:defRPr/>
            </a:pPr>
            <a:r>
              <a:rPr lang="en-US" kern="1200" dirty="0"/>
              <a:t>This method of suicide, sometimes called “detergent suicide,” frequently used in Japan, is being seen more frequently in the U.S. </a:t>
            </a:r>
          </a:p>
          <a:p>
            <a:pPr marL="265176" indent="-265176" eaLnBrk="1" fontAlgn="auto" hangingPunct="1">
              <a:spcAft>
                <a:spcPts val="0"/>
              </a:spcAft>
              <a:buFont typeface="Wingdings 2"/>
              <a:buChar char=""/>
              <a:defRPr/>
            </a:pPr>
            <a:r>
              <a:rPr lang="en-US" kern="1200" dirty="0"/>
              <a:t>The process involves mixing common household chemicals to create hydrogen sulfide in a small space. </a:t>
            </a:r>
          </a:p>
          <a:p>
            <a:pPr marL="265176" indent="-265176" eaLnBrk="1" fontAlgn="auto" hangingPunct="1">
              <a:spcAft>
                <a:spcPts val="0"/>
              </a:spcAft>
              <a:buFont typeface="Wingdings 2"/>
              <a:buChar char=""/>
              <a:defRPr/>
            </a:pPr>
            <a:r>
              <a:rPr lang="en-US" kern="1200" dirty="0"/>
              <a:t>Instructions to do this are readily available on the internet and most encourage anyone planning to use this method to provide appropriate warnings to people who might encounter or respond to their situation about the presence of the deadly gas.</a:t>
            </a:r>
          </a:p>
          <a:p>
            <a:pPr marL="265176" indent="-265176" eaLnBrk="1" fontAlgn="auto" hangingPunct="1">
              <a:spcAft>
                <a:spcPts val="0"/>
              </a:spcAft>
              <a:buFont typeface="Wingdings 2"/>
              <a:buChar char=""/>
              <a:defRPr/>
            </a:pPr>
            <a:endParaRPr lang="en-US" kern="1200" dirty="0"/>
          </a:p>
          <a:p>
            <a:pPr marL="265176" indent="-265176" eaLnBrk="1" fontAlgn="auto" hangingPunct="1">
              <a:spcAft>
                <a:spcPts val="0"/>
              </a:spcAft>
              <a:buFont typeface="Wingdings 2"/>
              <a:buNone/>
              <a:defRPr/>
            </a:pPr>
            <a:endParaRPr lang="en-US" kern="1200" dirty="0"/>
          </a:p>
          <a:p>
            <a:pPr marL="265176" indent="-265176" eaLnBrk="1" fontAlgn="auto" hangingPunct="1">
              <a:spcAft>
                <a:spcPts val="0"/>
              </a:spcAft>
              <a:buFont typeface="Wingdings 2"/>
              <a:buNone/>
              <a:defRPr/>
            </a:pPr>
            <a:r>
              <a:rPr lang="en-US" kern="1200" dirty="0"/>
              <a:t>                               (November, 2009)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14400"/>
          </a:xfrm>
        </p:spPr>
        <p:txBody>
          <a:bodyPr>
            <a:normAutofit/>
          </a:bodyPr>
          <a:lstStyle/>
          <a:p>
            <a:pP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Examples of chemical suicides</a:t>
            </a:r>
          </a:p>
        </p:txBody>
      </p:sp>
      <p:sp>
        <p:nvSpPr>
          <p:cNvPr id="19459" name="Content Placeholder 2"/>
          <p:cNvSpPr>
            <a:spLocks noGrp="1"/>
          </p:cNvSpPr>
          <p:nvPr>
            <p:ph idx="4294967295"/>
          </p:nvPr>
        </p:nvSpPr>
        <p:spPr>
          <a:xfrm>
            <a:off x="503238" y="1447800"/>
            <a:ext cx="8183562" cy="4343400"/>
          </a:xfrm>
        </p:spPr>
        <p:txBody>
          <a:bodyPr/>
          <a:lstStyle/>
          <a:p>
            <a:pPr eaLnBrk="1" hangingPunct="1"/>
            <a:r>
              <a:rPr lang="en-US" smtClean="0"/>
              <a:t>In Arizona one individual manufactured hydrogen cyanide instead of hydrogen sulfide. </a:t>
            </a:r>
          </a:p>
          <a:p>
            <a:pPr eaLnBrk="1" hangingPunct="1"/>
            <a:r>
              <a:rPr lang="en-US" smtClean="0"/>
              <a:t>It may be rare because chemicals needed for the reaction are not as readily available as those used to make hydrogen sulfide.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14400"/>
          </a:xfrm>
        </p:spPr>
        <p:txBody>
          <a:bodyPr>
            <a:normAutofit/>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Be alert for warning signs</a:t>
            </a:r>
          </a:p>
        </p:txBody>
      </p:sp>
      <p:sp>
        <p:nvSpPr>
          <p:cNvPr id="3" name="Content Placeholder 2"/>
          <p:cNvSpPr>
            <a:spLocks noGrp="1"/>
          </p:cNvSpPr>
          <p:nvPr>
            <p:ph idx="4294967295"/>
          </p:nvPr>
        </p:nvSpPr>
        <p:spPr>
          <a:xfrm>
            <a:off x="503238" y="1600200"/>
            <a:ext cx="8183562" cy="3886200"/>
          </a:xfrm>
        </p:spPr>
        <p:txBody>
          <a:bodyPr>
            <a:normAutofit fontScale="92500" lnSpcReduction="10000"/>
          </a:bodyPr>
          <a:lstStyle/>
          <a:p>
            <a:pPr marL="265176" indent="-265176" eaLnBrk="1" fontAlgn="auto" hangingPunct="1">
              <a:spcAft>
                <a:spcPts val="0"/>
              </a:spcAft>
              <a:buFont typeface="Wingdings 2"/>
              <a:buChar char=""/>
              <a:defRPr/>
            </a:pPr>
            <a:r>
              <a:rPr lang="en-US" kern="1200" dirty="0"/>
              <a:t>Anyone who enters the space without proper protection may quickly become a victim.</a:t>
            </a:r>
          </a:p>
          <a:p>
            <a:pPr marL="265176" indent="-265176" eaLnBrk="1" fontAlgn="auto" hangingPunct="1">
              <a:spcAft>
                <a:spcPts val="0"/>
              </a:spcAft>
              <a:buFont typeface="Wingdings 2"/>
              <a:buChar char=""/>
              <a:defRPr/>
            </a:pPr>
            <a:r>
              <a:rPr lang="en-US" kern="1200" dirty="0"/>
              <a:t>Both recent incidents in New York involved suicides inside a vehicle. </a:t>
            </a:r>
          </a:p>
          <a:p>
            <a:pPr marL="265176" indent="-265176" eaLnBrk="1" fontAlgn="auto" hangingPunct="1">
              <a:spcAft>
                <a:spcPts val="0"/>
              </a:spcAft>
              <a:buFont typeface="Wingdings 2"/>
              <a:buChar char=""/>
              <a:defRPr/>
            </a:pPr>
            <a:r>
              <a:rPr lang="en-US" kern="1200" dirty="0"/>
              <a:t>One vehicle had very clear and obvious warning signs taped to the window (as shown in Fig. 1 and 2), the other had less noticeable signs laid on the dashboard. </a:t>
            </a:r>
          </a:p>
          <a:p>
            <a:pPr marL="265176" indent="-265176" eaLnBrk="1" fontAlgn="auto" hangingPunct="1">
              <a:spcAft>
                <a:spcPts val="0"/>
              </a:spcAft>
              <a:buFont typeface="Wingdings 2"/>
              <a:buChar char=""/>
              <a:defRPr/>
            </a:pPr>
            <a:r>
              <a:rPr lang="en-US" kern="1200" dirty="0"/>
              <a:t>In both instances responders recognized the situation and took protective actions.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943600"/>
            <a:ext cx="8229600" cy="5334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Figure 1</a:t>
            </a:r>
          </a:p>
        </p:txBody>
      </p:sp>
      <p:pic>
        <p:nvPicPr>
          <p:cNvPr id="21507" name="Picture 2"/>
          <p:cNvPicPr>
            <a:picLocks noGrp="1" noChangeAspect="1" noChangeArrowheads="1"/>
          </p:cNvPicPr>
          <p:nvPr>
            <p:ph idx="4294967295"/>
          </p:nvPr>
        </p:nvPicPr>
        <p:blipFill>
          <a:blip r:embed="rId2"/>
          <a:srcRect/>
          <a:stretch>
            <a:fillRect/>
          </a:stretch>
        </p:blipFill>
        <p:spPr>
          <a:xfrm>
            <a:off x="914400" y="685800"/>
            <a:ext cx="7343775" cy="4978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943600"/>
            <a:ext cx="8229600" cy="5334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Figure 2</a:t>
            </a:r>
          </a:p>
        </p:txBody>
      </p:sp>
      <p:pic>
        <p:nvPicPr>
          <p:cNvPr id="22531" name="Picture 2"/>
          <p:cNvPicPr>
            <a:picLocks noGrp="1" noChangeAspect="1" noChangeArrowheads="1"/>
          </p:cNvPicPr>
          <p:nvPr>
            <p:ph idx="4294967295"/>
          </p:nvPr>
        </p:nvPicPr>
        <p:blipFill>
          <a:blip r:embed="rId2"/>
          <a:srcRect/>
          <a:stretch>
            <a:fillRect/>
          </a:stretch>
        </p:blipFill>
        <p:spPr>
          <a:xfrm>
            <a:off x="1676400" y="685800"/>
            <a:ext cx="5715000" cy="49450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90600"/>
          </a:xfrm>
        </p:spPr>
        <p:txBody>
          <a:bodyPr>
            <a:normAutofit/>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Chemical suicide - Sugar Creek </a:t>
            </a:r>
            <a:r>
              <a:rPr lang="en-US" sz="2000" kern="1200" dirty="0">
                <a:solidFill>
                  <a:schemeClr val="tx1"/>
                </a:solidFill>
                <a:effectLst>
                  <a:outerShdw blurRad="53975" dist="22860" dir="5400000" algn="tl" rotWithShape="0">
                    <a:srgbClr val="000000">
                      <a:alpha val="55000"/>
                    </a:srgbClr>
                  </a:outerShdw>
                </a:effectLst>
              </a:rPr>
              <a:t>Dec. 22, 2009</a:t>
            </a:r>
          </a:p>
        </p:txBody>
      </p:sp>
      <p:sp>
        <p:nvSpPr>
          <p:cNvPr id="3" name="Content Placeholder 2"/>
          <p:cNvSpPr>
            <a:spLocks noGrp="1"/>
          </p:cNvSpPr>
          <p:nvPr>
            <p:ph idx="4294967295"/>
          </p:nvPr>
        </p:nvSpPr>
        <p:spPr>
          <a:xfrm>
            <a:off x="503238" y="1752600"/>
            <a:ext cx="8183562" cy="3429000"/>
          </a:xfrm>
        </p:spPr>
        <p:txBody>
          <a:bodyPr>
            <a:normAutofit fontScale="25000" lnSpcReduction="20000"/>
          </a:bodyPr>
          <a:lstStyle/>
          <a:p>
            <a:pPr marL="265176" indent="-265176" eaLnBrk="1" fontAlgn="auto" hangingPunct="1">
              <a:spcAft>
                <a:spcPts val="0"/>
              </a:spcAft>
              <a:buFont typeface="Wingdings 2"/>
              <a:buNone/>
              <a:defRPr/>
            </a:pPr>
            <a:r>
              <a:rPr lang="en-US" sz="7400" kern="1200" dirty="0"/>
              <a:t>SUGAR CREEK, Mo. – A man used hydrogen cyanide chemicals to kill himself in a confined pickup truck. </a:t>
            </a:r>
          </a:p>
          <a:p>
            <a:pPr marL="265176" indent="-265176" eaLnBrk="1" fontAlgn="auto" hangingPunct="1">
              <a:spcAft>
                <a:spcPts val="0"/>
              </a:spcAft>
              <a:buFont typeface="Wingdings 2"/>
              <a:buChar char=""/>
              <a:defRPr/>
            </a:pPr>
            <a:r>
              <a:rPr lang="en-US" sz="7400" kern="1200" dirty="0"/>
              <a:t>Four responders and a family member were exposed to the toxic gases from inside the vehicle. </a:t>
            </a:r>
          </a:p>
          <a:p>
            <a:pPr marL="265176" indent="-265176" eaLnBrk="1" fontAlgn="auto" hangingPunct="1">
              <a:spcAft>
                <a:spcPts val="0"/>
              </a:spcAft>
              <a:buFont typeface="Wingdings 2"/>
              <a:buChar char=""/>
              <a:defRPr/>
            </a:pPr>
            <a:r>
              <a:rPr lang="en-US" sz="7400" kern="1200" dirty="0"/>
              <a:t>All five were just taken to the hospital as a precaution.  </a:t>
            </a:r>
          </a:p>
          <a:p>
            <a:pPr marL="265176" indent="-265176" eaLnBrk="1" fontAlgn="auto" hangingPunct="1">
              <a:spcAft>
                <a:spcPts val="0"/>
              </a:spcAft>
              <a:buFont typeface="Wingdings 2"/>
              <a:buChar char=""/>
              <a:defRPr/>
            </a:pPr>
            <a:r>
              <a:rPr lang="en-US" sz="7400" kern="1200" dirty="0"/>
              <a:t>No warning note was found on the truck. </a:t>
            </a:r>
          </a:p>
          <a:p>
            <a:pPr marL="265176" indent="-265176" eaLnBrk="1" fontAlgn="auto" hangingPunct="1">
              <a:spcAft>
                <a:spcPts val="0"/>
              </a:spcAft>
              <a:buFont typeface="Wingdings 2"/>
              <a:buChar char=""/>
              <a:defRPr/>
            </a:pPr>
            <a:r>
              <a:rPr lang="en-US" sz="7400" kern="1200" dirty="0"/>
              <a:t>The man worked in a lab and had access to cyanide.</a:t>
            </a:r>
          </a:p>
          <a:p>
            <a:pPr marL="265176" indent="-265176" eaLnBrk="1" fontAlgn="auto" hangingPunct="1">
              <a:spcAft>
                <a:spcPts val="0"/>
              </a:spcAft>
              <a:buFont typeface="Wingdings 2"/>
              <a:buChar char=""/>
              <a:defRPr/>
            </a:pPr>
            <a:r>
              <a:rPr lang="en-US" sz="7400" kern="1200" dirty="0"/>
              <a:t>Two containers were found in the truck (shown in Fig. 3).</a:t>
            </a:r>
          </a:p>
          <a:p>
            <a:pPr marL="265176" indent="-265176" eaLnBrk="1" fontAlgn="auto" hangingPunct="1">
              <a:spcAft>
                <a:spcPts val="0"/>
              </a:spcAft>
              <a:buFont typeface="Wingdings 2"/>
              <a:buChar char=""/>
              <a:defRPr/>
            </a:pPr>
            <a:endParaRPr lang="en-US" sz="6200" kern="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943600"/>
            <a:ext cx="8229600" cy="5334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Figure 3</a:t>
            </a:r>
          </a:p>
        </p:txBody>
      </p:sp>
      <p:pic>
        <p:nvPicPr>
          <p:cNvPr id="24579" name="Content Placeholder 3" descr="Chemical Suicide - Sugar Creek.jpg"/>
          <p:cNvPicPr>
            <a:picLocks noGrp="1" noChangeAspect="1"/>
          </p:cNvPicPr>
          <p:nvPr>
            <p:ph idx="4294967295"/>
          </p:nvPr>
        </p:nvPicPr>
        <p:blipFill>
          <a:blip r:embed="rId2"/>
          <a:srcRect/>
          <a:stretch>
            <a:fillRect/>
          </a:stretch>
        </p:blipFill>
        <p:spPr>
          <a:xfrm>
            <a:off x="1295400" y="762000"/>
            <a:ext cx="6611938" cy="4876800"/>
          </a:xfrm>
        </p:spPr>
      </p:pic>
      <p:pic>
        <p:nvPicPr>
          <p:cNvPr id="24580" name="Picture 5" descr="Saline County Justice Center.png"/>
          <p:cNvPicPr>
            <a:picLocks noChangeAspect="1"/>
          </p:cNvPicPr>
          <p:nvPr/>
        </p:nvPicPr>
        <p:blipFill>
          <a:blip r:embed="rId3"/>
          <a:srcRect/>
          <a:stretch>
            <a:fillRect/>
          </a:stretch>
        </p:blipFill>
        <p:spPr bwMode="auto">
          <a:xfrm>
            <a:off x="1752600" y="4114800"/>
            <a:ext cx="830263"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762000"/>
            <a:ext cx="7885113" cy="1371600"/>
          </a:xfrm>
        </p:spPr>
        <p:txBody>
          <a:bodyPr lIns="45720" rIns="45720">
            <a:normAutofit/>
          </a:bodyPr>
          <a:lstStyle/>
          <a:p>
            <a:pPr algn="ctr" eaLnBrk="1" fontAlgn="auto" hangingPunct="1">
              <a:spcAft>
                <a:spcPts val="0"/>
              </a:spcAft>
              <a:defRPr/>
            </a:pPr>
            <a:r>
              <a:rPr lang="en-US" sz="4500" kern="1200" dirty="0">
                <a:solidFill>
                  <a:schemeClr val="tx1"/>
                </a:solidFill>
                <a:effectLst>
                  <a:outerShdw blurRad="53975" dist="22860" dir="5400000" algn="tl" rotWithShape="0">
                    <a:srgbClr val="000000">
                      <a:alpha val="55000"/>
                    </a:srgbClr>
                  </a:outerShdw>
                </a:effectLst>
              </a:rPr>
              <a:t>Chemical Suicides</a:t>
            </a:r>
          </a:p>
        </p:txBody>
      </p:sp>
      <p:sp>
        <p:nvSpPr>
          <p:cNvPr id="7171" name="Subtitle 2"/>
          <p:cNvSpPr>
            <a:spLocks noGrp="1"/>
          </p:cNvSpPr>
          <p:nvPr>
            <p:ph type="subTitle" idx="4294967295"/>
          </p:nvPr>
        </p:nvSpPr>
        <p:spPr>
          <a:xfrm>
            <a:off x="609600" y="2514600"/>
            <a:ext cx="7885113" cy="838200"/>
          </a:xfrm>
        </p:spPr>
        <p:txBody>
          <a:bodyPr tIns="0"/>
          <a:lstStyle/>
          <a:p>
            <a:pPr marL="36513" indent="0" algn="ctr" eaLnBrk="1" hangingPunct="1">
              <a:spcBef>
                <a:spcPct val="0"/>
              </a:spcBef>
              <a:buFont typeface="Wingdings 2" pitchFamily="18" charset="2"/>
              <a:buNone/>
            </a:pPr>
            <a:r>
              <a:rPr lang="en-US" sz="3600" b="1" smtClean="0">
                <a:solidFill>
                  <a:srgbClr val="FF0000"/>
                </a:solidFill>
              </a:rPr>
              <a:t>First Responder Safety</a:t>
            </a:r>
          </a:p>
        </p:txBody>
      </p:sp>
      <p:pic>
        <p:nvPicPr>
          <p:cNvPr id="7172" name="Picture 4" descr="Saline County Justice Center.png"/>
          <p:cNvPicPr>
            <a:picLocks noChangeAspect="1"/>
          </p:cNvPicPr>
          <p:nvPr/>
        </p:nvPicPr>
        <p:blipFill>
          <a:blip r:embed="rId2"/>
          <a:srcRect/>
          <a:stretch>
            <a:fillRect/>
          </a:stretch>
        </p:blipFill>
        <p:spPr bwMode="auto">
          <a:xfrm>
            <a:off x="3429000" y="3538538"/>
            <a:ext cx="2289175" cy="29384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1430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Incidents may become more frequent</a:t>
            </a:r>
          </a:p>
        </p:txBody>
      </p:sp>
      <p:sp>
        <p:nvSpPr>
          <p:cNvPr id="25603" name="Content Placeholder 2"/>
          <p:cNvSpPr>
            <a:spLocks noGrp="1"/>
          </p:cNvSpPr>
          <p:nvPr>
            <p:ph idx="4294967295"/>
          </p:nvPr>
        </p:nvSpPr>
        <p:spPr>
          <a:xfrm>
            <a:off x="503238" y="1752600"/>
            <a:ext cx="8183562" cy="2965450"/>
          </a:xfrm>
        </p:spPr>
        <p:txBody>
          <a:bodyPr/>
          <a:lstStyle/>
          <a:p>
            <a:pPr eaLnBrk="1" hangingPunct="1"/>
            <a:r>
              <a:rPr lang="en-US" sz="2400" smtClean="0"/>
              <a:t>It is anticipated that the number of these incidents will rise as more people become aware of the process. </a:t>
            </a:r>
          </a:p>
          <a:p>
            <a:pPr eaLnBrk="1" hangingPunct="1"/>
            <a:r>
              <a:rPr lang="en-US" sz="2400" smtClean="0"/>
              <a:t>The New York Office of Fire Prevention and Control developed the following guidelines to deal with these incidents.</a:t>
            </a:r>
          </a:p>
          <a:p>
            <a:pPr eaLnBrk="1" hangingPunct="1"/>
            <a:endParaRPr lang="en-US"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762000"/>
          </a:xfrm>
        </p:spPr>
        <p:txBody>
          <a:bodyPr>
            <a:normAutofit/>
          </a:bodyPr>
          <a:lstStyle/>
          <a:p>
            <a:pP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Objective #2</a:t>
            </a:r>
          </a:p>
        </p:txBody>
      </p:sp>
      <p:sp>
        <p:nvSpPr>
          <p:cNvPr id="26627" name="Content Placeholder 2"/>
          <p:cNvSpPr>
            <a:spLocks noGrp="1"/>
          </p:cNvSpPr>
          <p:nvPr>
            <p:ph idx="4294967295"/>
          </p:nvPr>
        </p:nvSpPr>
        <p:spPr>
          <a:xfrm>
            <a:off x="503238" y="1524000"/>
            <a:ext cx="8183562" cy="3194050"/>
          </a:xfrm>
        </p:spPr>
        <p:txBody>
          <a:bodyPr/>
          <a:lstStyle/>
          <a:p>
            <a:pPr marL="514350" indent="-514350" eaLnBrk="1" hangingPunct="1">
              <a:buFont typeface="Wingdings 2" pitchFamily="18" charset="2"/>
              <a:buNone/>
            </a:pPr>
            <a:r>
              <a:rPr lang="en-US" smtClean="0"/>
              <a:t>List steps in safely responding to a call</a:t>
            </a:r>
          </a:p>
          <a:p>
            <a:pPr marL="514350" indent="-514350" eaLnBrk="1" hangingPunct="1">
              <a:buFont typeface="Wingdings 2" pitchFamily="18" charset="2"/>
              <a:buNone/>
            </a:pPr>
            <a:r>
              <a:rPr lang="en-US" smtClean="0"/>
              <a:t>involving chemical suicides.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57200"/>
            <a:ext cx="8183563" cy="8382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27651" name="Content Placeholder 2"/>
          <p:cNvSpPr>
            <a:spLocks noGrp="1"/>
          </p:cNvSpPr>
          <p:nvPr>
            <p:ph idx="4294967295"/>
          </p:nvPr>
        </p:nvSpPr>
        <p:spPr>
          <a:xfrm>
            <a:off x="503238" y="1600200"/>
            <a:ext cx="8183562" cy="3886200"/>
          </a:xfrm>
        </p:spPr>
        <p:txBody>
          <a:bodyPr/>
          <a:lstStyle/>
          <a:p>
            <a:pPr eaLnBrk="1" hangingPunct="1"/>
            <a:r>
              <a:rPr lang="en-US" sz="2400" smtClean="0"/>
              <a:t>Responders should be aware that these situations commonly occur in vehicles, residential bathrooms and other small spaces where a small amount of gas can quickly reach lethal concentrations. </a:t>
            </a:r>
          </a:p>
          <a:p>
            <a:pPr eaLnBrk="1" hangingPunct="1"/>
            <a:r>
              <a:rPr lang="en-US" sz="2400" smtClean="0"/>
              <a:t>Dispatchers and call takers should warn callers not to approach, or enter, vehicles, rooms or apartments where unresponsive people may have attempted chemical suicide.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57200"/>
            <a:ext cx="8183563" cy="6096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 name="Content Placeholder 2"/>
          <p:cNvSpPr>
            <a:spLocks noGrp="1"/>
          </p:cNvSpPr>
          <p:nvPr>
            <p:ph idx="4294967295"/>
          </p:nvPr>
        </p:nvSpPr>
        <p:spPr>
          <a:xfrm>
            <a:off x="503238" y="1219200"/>
            <a:ext cx="8183562" cy="4724400"/>
          </a:xfrm>
        </p:spPr>
        <p:txBody>
          <a:bodyPr>
            <a:normAutofit fontScale="92500" lnSpcReduction="10000"/>
          </a:bodyPr>
          <a:lstStyle/>
          <a:p>
            <a:pPr marL="265176" indent="-265176" eaLnBrk="1" fontAlgn="auto" hangingPunct="1">
              <a:spcAft>
                <a:spcPts val="0"/>
              </a:spcAft>
              <a:buFont typeface="Wingdings 2"/>
              <a:buChar char=""/>
              <a:defRPr/>
            </a:pPr>
            <a:r>
              <a:rPr lang="en-US" sz="2400" kern="1200" dirty="0"/>
              <a:t>Dispatchers and call takers should be alert for this type of call. </a:t>
            </a:r>
          </a:p>
          <a:p>
            <a:pPr marL="265176" indent="-265176" eaLnBrk="1" fontAlgn="auto" hangingPunct="1">
              <a:spcAft>
                <a:spcPts val="0"/>
              </a:spcAft>
              <a:buFont typeface="Wingdings 2"/>
              <a:buChar char=""/>
              <a:defRPr/>
            </a:pPr>
            <a:r>
              <a:rPr lang="en-US" sz="2400" kern="1200" dirty="0"/>
              <a:t>The caller may say there are warning signs on the vehicle but may not volunteer this information.</a:t>
            </a:r>
          </a:p>
          <a:p>
            <a:pPr marL="265176" indent="-265176" eaLnBrk="1" fontAlgn="auto" hangingPunct="1">
              <a:spcAft>
                <a:spcPts val="0"/>
              </a:spcAft>
              <a:buFont typeface="Wingdings 2"/>
              <a:buChar char=""/>
              <a:defRPr/>
            </a:pPr>
            <a:r>
              <a:rPr lang="en-US" sz="2400" kern="1200" dirty="0"/>
              <a:t>Warning signs may be removed, become detached or dislodged, or blow away before emergency personnel arrive. </a:t>
            </a:r>
          </a:p>
          <a:p>
            <a:pPr marL="265176" indent="-265176" eaLnBrk="1" fontAlgn="auto" hangingPunct="1">
              <a:spcAft>
                <a:spcPts val="0"/>
              </a:spcAft>
              <a:buFont typeface="Wingdings 2"/>
              <a:buChar char=""/>
              <a:defRPr/>
            </a:pPr>
            <a:r>
              <a:rPr lang="en-US" sz="2400" kern="1200" dirty="0"/>
              <a:t>The caller may not say anything about a strange smell (like rotten eggs or almonds) unless prompted when they call 911. </a:t>
            </a:r>
          </a:p>
          <a:p>
            <a:pPr marL="265176" indent="-265176" eaLnBrk="1" fontAlgn="auto" hangingPunct="1">
              <a:spcAft>
                <a:spcPts val="0"/>
              </a:spcAft>
              <a:buFont typeface="Wingdings 2"/>
              <a:buChar char=""/>
              <a:defRPr/>
            </a:pPr>
            <a:r>
              <a:rPr lang="en-US" sz="2400" kern="1200" dirty="0"/>
              <a:t>Proper initial questioning may yield information vital to the safety of the first responders. </a:t>
            </a:r>
          </a:p>
          <a:p>
            <a:pPr marL="265176" indent="-265176" eaLnBrk="1" fontAlgn="auto" hangingPunct="1">
              <a:spcAft>
                <a:spcPts val="0"/>
              </a:spcAft>
              <a:buFont typeface="Wingdings 2"/>
              <a:buChar char=""/>
              <a:defRPr/>
            </a:pPr>
            <a:r>
              <a:rPr lang="en-US" sz="2400" kern="1200" dirty="0"/>
              <a:t>The information must be immediately passed on to the first responders by the 911 personnel.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7620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29699" name="Content Placeholder 2"/>
          <p:cNvSpPr>
            <a:spLocks noGrp="1"/>
          </p:cNvSpPr>
          <p:nvPr>
            <p:ph idx="4294967295"/>
          </p:nvPr>
        </p:nvSpPr>
        <p:spPr>
          <a:xfrm>
            <a:off x="503238" y="1447800"/>
            <a:ext cx="8183562" cy="3270250"/>
          </a:xfrm>
        </p:spPr>
        <p:txBody>
          <a:bodyPr/>
          <a:lstStyle/>
          <a:p>
            <a:pPr eaLnBrk="1" hangingPunct="1"/>
            <a:r>
              <a:rPr lang="en-US" sz="2400" smtClean="0"/>
              <a:t>Carefully size up any situation involving an unresponsive person in an enclosed space.</a:t>
            </a:r>
          </a:p>
          <a:p>
            <a:pPr eaLnBrk="1" hangingPunct="1"/>
            <a:r>
              <a:rPr lang="en-US" sz="2400" smtClean="0"/>
              <a:t>Responders should wear SCBA and turn-out gear whenever they are dealing with a suspected chemical suicide.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144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0723" name="Content Placeholder 2"/>
          <p:cNvSpPr>
            <a:spLocks noGrp="1"/>
          </p:cNvSpPr>
          <p:nvPr>
            <p:ph idx="4294967295"/>
          </p:nvPr>
        </p:nvSpPr>
        <p:spPr>
          <a:xfrm>
            <a:off x="503238" y="1752600"/>
            <a:ext cx="8183562" cy="3505200"/>
          </a:xfrm>
        </p:spPr>
        <p:txBody>
          <a:bodyPr/>
          <a:lstStyle/>
          <a:p>
            <a:pPr eaLnBrk="1" hangingPunct="1"/>
            <a:r>
              <a:rPr lang="en-US" sz="2400" smtClean="0"/>
              <a:t>Consider wind speed and direction when determining the need to evacuate nearby structures. </a:t>
            </a:r>
          </a:p>
          <a:p>
            <a:pPr eaLnBrk="1" hangingPunct="1"/>
            <a:r>
              <a:rPr lang="en-US" sz="2400" smtClean="0"/>
              <a:t>In an apartment building, consideration should be given to evacuating the entire building.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533400"/>
            <a:ext cx="8183562" cy="9144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1747" name="Content Placeholder 2"/>
          <p:cNvSpPr>
            <a:spLocks noGrp="1"/>
          </p:cNvSpPr>
          <p:nvPr>
            <p:ph idx="4294967295"/>
          </p:nvPr>
        </p:nvSpPr>
        <p:spPr>
          <a:xfrm>
            <a:off x="503238" y="1752600"/>
            <a:ext cx="8183562" cy="3505200"/>
          </a:xfrm>
        </p:spPr>
        <p:txBody>
          <a:bodyPr/>
          <a:lstStyle/>
          <a:p>
            <a:pPr eaLnBrk="1" hangingPunct="1"/>
            <a:r>
              <a:rPr lang="en-US" sz="2400" smtClean="0"/>
              <a:t>If there’s a possibility the victim is sleeping, attempt to wake them with a vehicle public address system, bullhorn or siren.</a:t>
            </a:r>
          </a:p>
          <a:p>
            <a:pPr eaLnBrk="1" hangingPunct="1"/>
            <a:r>
              <a:rPr lang="en-US" sz="2400" smtClean="0"/>
              <a:t>If they cannot be awakened, responders should perform a thorough recon before entering the space to assist the victim.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906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2771" name="Content Placeholder 2"/>
          <p:cNvSpPr>
            <a:spLocks noGrp="1"/>
          </p:cNvSpPr>
          <p:nvPr>
            <p:ph idx="4294967295"/>
          </p:nvPr>
        </p:nvSpPr>
        <p:spPr>
          <a:xfrm>
            <a:off x="503238" y="1676400"/>
            <a:ext cx="8183562" cy="3810000"/>
          </a:xfrm>
        </p:spPr>
        <p:txBody>
          <a:bodyPr/>
          <a:lstStyle/>
          <a:p>
            <a:pPr eaLnBrk="1" hangingPunct="1"/>
            <a:r>
              <a:rPr lang="en-US" sz="2400" smtClean="0"/>
              <a:t>Individuals who initiate chemical suicide may, or may not, place warning signs on doors or windows to indicate the presence of deadly gas inside the space.</a:t>
            </a:r>
          </a:p>
          <a:p>
            <a:pPr eaLnBrk="1" hangingPunct="1"/>
            <a:r>
              <a:rPr lang="en-US" sz="2400" smtClean="0"/>
              <a:t>Signs may not be easily detected or understood by other people – including responders!</a:t>
            </a:r>
          </a:p>
          <a:p>
            <a:pPr eaLnBrk="1" hangingPunct="1"/>
            <a:r>
              <a:rPr lang="en-US" sz="2400" smtClean="0"/>
              <a:t>Signs may be hidden or obscured by condensation, frost, snow, or vapors produced by the reaction.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906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3795" name="Content Placeholder 2"/>
          <p:cNvSpPr>
            <a:spLocks noGrp="1"/>
          </p:cNvSpPr>
          <p:nvPr>
            <p:ph idx="4294967295"/>
          </p:nvPr>
        </p:nvSpPr>
        <p:spPr>
          <a:xfrm>
            <a:off x="503238" y="1676400"/>
            <a:ext cx="8183562" cy="3810000"/>
          </a:xfrm>
        </p:spPr>
        <p:txBody>
          <a:bodyPr/>
          <a:lstStyle/>
          <a:p>
            <a:pPr eaLnBrk="1" hangingPunct="1"/>
            <a:r>
              <a:rPr lang="en-US" sz="2400" smtClean="0"/>
              <a:t>Interview anyone who may have approached the scene to learn what they saw or smelled. </a:t>
            </a:r>
          </a:p>
          <a:p>
            <a:pPr eaLnBrk="1" hangingPunct="1"/>
            <a:r>
              <a:rPr lang="en-US" sz="2400" smtClean="0"/>
              <a:t>A “rotten egg” smell would indicate hydrogen sulfide.</a:t>
            </a:r>
          </a:p>
          <a:p>
            <a:pPr eaLnBrk="1" hangingPunct="1"/>
            <a:r>
              <a:rPr lang="en-US" sz="2400" smtClean="0"/>
              <a:t>An almond odor is typical of cyanide compounds.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533400"/>
            <a:ext cx="8183562" cy="9906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4819" name="Content Placeholder 2"/>
          <p:cNvSpPr>
            <a:spLocks noGrp="1"/>
          </p:cNvSpPr>
          <p:nvPr>
            <p:ph idx="4294967295"/>
          </p:nvPr>
        </p:nvSpPr>
        <p:spPr>
          <a:xfrm>
            <a:off x="503238" y="1752600"/>
            <a:ext cx="8183562" cy="3733800"/>
          </a:xfrm>
        </p:spPr>
        <p:txBody>
          <a:bodyPr/>
          <a:lstStyle/>
          <a:p>
            <a:pPr eaLnBrk="1" hangingPunct="1"/>
            <a:r>
              <a:rPr lang="en-US" sz="2400" smtClean="0"/>
              <a:t>Look for indications a chemical reaction has been initiated. </a:t>
            </a:r>
          </a:p>
          <a:p>
            <a:pPr eaLnBrk="1" hangingPunct="1"/>
            <a:r>
              <a:rPr lang="en-US" sz="2400" smtClean="0"/>
              <a:t>Typically you will find containers of household chemicals and pails, buckets, pots or other containers where the chemicals have been mixed. </a:t>
            </a:r>
          </a:p>
          <a:p>
            <a:pPr eaLnBrk="1" hangingPunct="1"/>
            <a:r>
              <a:rPr lang="en-US" sz="2400" smtClean="0"/>
              <a:t>Improvised “containers”, such as a sink or the glove box of an automobile, could be used to mix the chemicals.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533400"/>
            <a:ext cx="8183562" cy="685800"/>
          </a:xfrm>
        </p:spPr>
        <p:txBody>
          <a:bodyPr>
            <a:normAutofit/>
          </a:bodyPr>
          <a:lstStyle/>
          <a:p>
            <a:pP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Course Objectives:</a:t>
            </a:r>
          </a:p>
        </p:txBody>
      </p:sp>
      <p:sp>
        <p:nvSpPr>
          <p:cNvPr id="3" name="Content Placeholder 2"/>
          <p:cNvSpPr>
            <a:spLocks noGrp="1"/>
          </p:cNvSpPr>
          <p:nvPr>
            <p:ph idx="4294967295"/>
          </p:nvPr>
        </p:nvSpPr>
        <p:spPr>
          <a:xfrm>
            <a:off x="503238" y="1447800"/>
            <a:ext cx="8183562" cy="3270250"/>
          </a:xfrm>
        </p:spPr>
        <p:txBody>
          <a:bodyPr>
            <a:normAutofit/>
          </a:bodyPr>
          <a:lstStyle/>
          <a:p>
            <a:pPr marL="265176" indent="-265176" eaLnBrk="1" fontAlgn="auto" hangingPunct="1">
              <a:spcAft>
                <a:spcPts val="0"/>
              </a:spcAft>
              <a:buFont typeface="Wingdings 2"/>
              <a:buNone/>
              <a:defRPr/>
            </a:pPr>
            <a:r>
              <a:rPr lang="en-US" kern="1200" dirty="0"/>
              <a:t>Upon completion of this training, attendees will be able to:</a:t>
            </a:r>
          </a:p>
          <a:p>
            <a:pPr marL="514350" indent="-514350" eaLnBrk="1" fontAlgn="auto" hangingPunct="1">
              <a:spcAft>
                <a:spcPts val="0"/>
              </a:spcAft>
              <a:buFont typeface="+mj-lt"/>
              <a:buAutoNum type="arabicPeriod"/>
              <a:defRPr/>
            </a:pPr>
            <a:r>
              <a:rPr lang="en-US" kern="1200" dirty="0"/>
              <a:t>Define the hazardous nature of responding to a chemical suicide call.</a:t>
            </a:r>
          </a:p>
          <a:p>
            <a:pPr marL="514350" indent="-514350" eaLnBrk="1" fontAlgn="auto" hangingPunct="1">
              <a:spcAft>
                <a:spcPts val="0"/>
              </a:spcAft>
              <a:buFont typeface="+mj-lt"/>
              <a:buAutoNum type="arabicPeriod"/>
              <a:defRPr/>
            </a:pPr>
            <a:r>
              <a:rPr lang="en-US" kern="1200" dirty="0"/>
              <a:t>List the steps in safely responding to a call involving chemical suicide.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10668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5843" name="Content Placeholder 2"/>
          <p:cNvSpPr>
            <a:spLocks noGrp="1"/>
          </p:cNvSpPr>
          <p:nvPr>
            <p:ph idx="4294967295"/>
          </p:nvPr>
        </p:nvSpPr>
        <p:spPr>
          <a:xfrm>
            <a:off x="503238" y="1828800"/>
            <a:ext cx="8183562" cy="2889250"/>
          </a:xfrm>
        </p:spPr>
        <p:txBody>
          <a:bodyPr/>
          <a:lstStyle/>
          <a:p>
            <a:pPr eaLnBrk="1" hangingPunct="1"/>
            <a:r>
              <a:rPr lang="en-US" sz="2400" smtClean="0"/>
              <a:t>If you can clearly see there are no chemical containers and mixing containers present anywhere in the space, it is probably not a chemical suicide.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906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6867" name="Content Placeholder 2"/>
          <p:cNvSpPr>
            <a:spLocks noGrp="1"/>
          </p:cNvSpPr>
          <p:nvPr>
            <p:ph idx="4294967295"/>
          </p:nvPr>
        </p:nvSpPr>
        <p:spPr>
          <a:xfrm>
            <a:off x="503238" y="1828800"/>
            <a:ext cx="8183562" cy="3581400"/>
          </a:xfrm>
        </p:spPr>
        <p:txBody>
          <a:bodyPr/>
          <a:lstStyle/>
          <a:p>
            <a:pPr eaLnBrk="1" hangingPunct="1"/>
            <a:r>
              <a:rPr lang="en-US" sz="2400" smtClean="0"/>
              <a:t>If chemical containers are present, attempt to identify the chemicals from labels or a sales receipt. </a:t>
            </a:r>
          </a:p>
          <a:p>
            <a:pPr eaLnBrk="1" hangingPunct="1"/>
            <a:r>
              <a:rPr lang="en-US" sz="2400" smtClean="0"/>
              <a:t>The reaction utilizes an acid, such as muriatic or hydrochloric found in many common cleaning compounds, and a sulfide present in many fungicides, paints, insecticides, and shampoo to produce Hydrogen Sulfide.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906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7891" name="Content Placeholder 2"/>
          <p:cNvSpPr>
            <a:spLocks noGrp="1"/>
          </p:cNvSpPr>
          <p:nvPr>
            <p:ph idx="4294967295"/>
          </p:nvPr>
        </p:nvSpPr>
        <p:spPr>
          <a:xfrm>
            <a:off x="503238" y="1828800"/>
            <a:ext cx="8183562" cy="3657600"/>
          </a:xfrm>
        </p:spPr>
        <p:txBody>
          <a:bodyPr/>
          <a:lstStyle/>
          <a:p>
            <a:pPr eaLnBrk="1" hangingPunct="1"/>
            <a:r>
              <a:rPr lang="en-US" sz="2400" smtClean="0"/>
              <a:t>The presence of containers of potassium cyanide, or cyanide compounds would indicate a reaction that produces hydrogen cyanide. </a:t>
            </a:r>
          </a:p>
          <a:p>
            <a:pPr eaLnBrk="1" hangingPunct="1"/>
            <a:r>
              <a:rPr lang="en-US" sz="2400" smtClean="0"/>
              <a:t>This is less common than the hydrogen sulfide reaction as the cyanides are not as easily obtained.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906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8915" name="Content Placeholder 2"/>
          <p:cNvSpPr>
            <a:spLocks noGrp="1"/>
          </p:cNvSpPr>
          <p:nvPr>
            <p:ph idx="4294967295"/>
          </p:nvPr>
        </p:nvSpPr>
        <p:spPr>
          <a:xfrm>
            <a:off x="503238" y="1676400"/>
            <a:ext cx="8183562" cy="4191000"/>
          </a:xfrm>
        </p:spPr>
        <p:txBody>
          <a:bodyPr/>
          <a:lstStyle/>
          <a:p>
            <a:pPr eaLnBrk="1" hangingPunct="1"/>
            <a:r>
              <a:rPr lang="en-US" sz="2400" smtClean="0"/>
              <a:t>Air sampling equipment can be used to determine the presence or absence of hydrogen sulfide or hydrogen cyanide. </a:t>
            </a:r>
          </a:p>
          <a:p>
            <a:pPr eaLnBrk="1" hangingPunct="1"/>
            <a:r>
              <a:rPr lang="en-US" sz="2400" smtClean="0"/>
              <a:t>A small hole may be punched in a car or home window, or a probe, or colorimetric tube inserted in the gap between a door to the room and the floor. </a:t>
            </a:r>
          </a:p>
          <a:p>
            <a:pPr eaLnBrk="1" hangingPunct="1"/>
            <a:r>
              <a:rPr lang="en-US" sz="2400" smtClean="0"/>
              <a:t>A hydrocyanic acid tube will detect hydrogen cyanide. </a:t>
            </a:r>
          </a:p>
          <a:p>
            <a:pPr eaLnBrk="1" hangingPunct="1"/>
            <a:r>
              <a:rPr lang="en-US" sz="2400" smtClean="0"/>
              <a:t>Hydrogen sulfide is heavier than air, but hydrogen cyanide is slightly lighter.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10668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9939" name="Content Placeholder 2"/>
          <p:cNvSpPr>
            <a:spLocks noGrp="1"/>
          </p:cNvSpPr>
          <p:nvPr>
            <p:ph idx="4294967295"/>
          </p:nvPr>
        </p:nvSpPr>
        <p:spPr>
          <a:xfrm>
            <a:off x="503238" y="1828800"/>
            <a:ext cx="8183562" cy="3657600"/>
          </a:xfrm>
        </p:spPr>
        <p:txBody>
          <a:bodyPr/>
          <a:lstStyle/>
          <a:p>
            <a:pPr eaLnBrk="1" hangingPunct="1"/>
            <a:r>
              <a:rPr lang="en-US" sz="2400" smtClean="0"/>
              <a:t>If the vapor in the space cannot be identified, or the presence of hydrogen cyanide is confirmed entry should only be made by individuals protected by fully encapsulated chemical protective clothing (level A).</a:t>
            </a:r>
          </a:p>
          <a:p>
            <a:pPr eaLnBrk="1" hangingPunct="1"/>
            <a:r>
              <a:rPr lang="en-US" sz="2400" smtClean="0"/>
              <a:t>Hydrogen cyanide is immediately dangerous to life and health at concentrations above 50 parts per million.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906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3" name="Content Placeholder 2"/>
          <p:cNvSpPr>
            <a:spLocks noGrp="1"/>
          </p:cNvSpPr>
          <p:nvPr>
            <p:ph idx="4294967295"/>
          </p:nvPr>
        </p:nvSpPr>
        <p:spPr>
          <a:xfrm>
            <a:off x="503238" y="1828800"/>
            <a:ext cx="8183562" cy="3810000"/>
          </a:xfrm>
        </p:spPr>
        <p:txBody>
          <a:bodyPr>
            <a:normAutofit fontScale="85000" lnSpcReduction="20000"/>
          </a:bodyPr>
          <a:lstStyle/>
          <a:p>
            <a:pPr marL="265176" indent="-265176" eaLnBrk="1" fontAlgn="auto" hangingPunct="1">
              <a:spcAft>
                <a:spcPts val="0"/>
              </a:spcAft>
              <a:buFont typeface="Wingdings 2"/>
              <a:buChar char=""/>
              <a:defRPr/>
            </a:pPr>
            <a:r>
              <a:rPr lang="en-US" kern="1200" dirty="0"/>
              <a:t>Both hydrogen sulfide and hydrogen cyanide are flammable. </a:t>
            </a:r>
          </a:p>
          <a:p>
            <a:pPr marL="265176" indent="-265176" eaLnBrk="1" fontAlgn="auto" hangingPunct="1">
              <a:spcAft>
                <a:spcPts val="0"/>
              </a:spcAft>
              <a:buFont typeface="Wingdings 2"/>
              <a:buChar char=""/>
              <a:defRPr/>
            </a:pPr>
            <a:r>
              <a:rPr lang="en-US" kern="1200" dirty="0"/>
              <a:t>The Lower Explosive Level of hydrogen sulfide is 4% and the LEL of hydrogen cyanide is 5.6%.</a:t>
            </a:r>
          </a:p>
          <a:p>
            <a:pPr marL="265176" indent="-265176" eaLnBrk="1" fontAlgn="auto" hangingPunct="1">
              <a:spcAft>
                <a:spcPts val="0"/>
              </a:spcAft>
              <a:buFont typeface="Wingdings 2"/>
              <a:buChar char=""/>
              <a:defRPr/>
            </a:pPr>
            <a:r>
              <a:rPr lang="en-US" kern="1200" dirty="0"/>
              <a:t>There have been no incidents of fire reported with these incidents.</a:t>
            </a:r>
          </a:p>
          <a:p>
            <a:pPr marL="265176" indent="-265176" eaLnBrk="1" fontAlgn="auto" hangingPunct="1">
              <a:spcAft>
                <a:spcPts val="0"/>
              </a:spcAft>
              <a:buFont typeface="Wingdings 2"/>
              <a:buChar char=""/>
              <a:defRPr/>
            </a:pPr>
            <a:r>
              <a:rPr lang="en-US" kern="1200" dirty="0"/>
              <a:t>It is believed that concentrations do not typically reach the LEL except at close proximity to the mixing container.</a:t>
            </a:r>
          </a:p>
          <a:p>
            <a:pPr marL="265176" indent="-265176" eaLnBrk="1" fontAlgn="auto" hangingPunct="1">
              <a:spcAft>
                <a:spcPts val="0"/>
              </a:spcAft>
              <a:buFont typeface="Wingdings 2"/>
              <a:buChar char=""/>
              <a:defRPr/>
            </a:pPr>
            <a:r>
              <a:rPr lang="en-US" kern="1200" dirty="0"/>
              <a:t>Responders should eliminate ignition sources whenever possible.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11430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41987" name="Content Placeholder 2"/>
          <p:cNvSpPr>
            <a:spLocks noGrp="1"/>
          </p:cNvSpPr>
          <p:nvPr>
            <p:ph idx="4294967295"/>
          </p:nvPr>
        </p:nvSpPr>
        <p:spPr>
          <a:xfrm>
            <a:off x="503238" y="1828800"/>
            <a:ext cx="8183562" cy="3581400"/>
          </a:xfrm>
        </p:spPr>
        <p:txBody>
          <a:bodyPr/>
          <a:lstStyle/>
          <a:p>
            <a:pPr eaLnBrk="1" hangingPunct="1"/>
            <a:r>
              <a:rPr lang="en-US" sz="2400" smtClean="0"/>
              <a:t>Vapors inside the space should be ventilated to the outside. </a:t>
            </a:r>
          </a:p>
          <a:p>
            <a:pPr eaLnBrk="1" hangingPunct="1"/>
            <a:r>
              <a:rPr lang="en-US" sz="2400" smtClean="0"/>
              <a:t>Ensure no one will be endangered by the vapors before using natural or forced ventilation to air the space out.</a:t>
            </a:r>
          </a:p>
          <a:p>
            <a:pPr eaLnBrk="1" hangingPunct="1"/>
            <a:r>
              <a:rPr lang="en-US" sz="2400" smtClean="0"/>
              <a:t>Anyone who has been exposed to the vapors should be decontaminated with soap and water.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153400" cy="11430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Responding to chemical suicides</a:t>
            </a:r>
          </a:p>
        </p:txBody>
      </p:sp>
      <p:sp>
        <p:nvSpPr>
          <p:cNvPr id="43011" name="Content Placeholder 2"/>
          <p:cNvSpPr>
            <a:spLocks noGrp="1"/>
          </p:cNvSpPr>
          <p:nvPr>
            <p:ph idx="4294967295"/>
          </p:nvPr>
        </p:nvSpPr>
        <p:spPr>
          <a:xfrm>
            <a:off x="503238" y="1676400"/>
            <a:ext cx="8183562" cy="4114800"/>
          </a:xfrm>
        </p:spPr>
        <p:txBody>
          <a:bodyPr/>
          <a:lstStyle/>
          <a:p>
            <a:pPr eaLnBrk="1" hangingPunct="1"/>
            <a:r>
              <a:rPr lang="en-US" sz="2400" smtClean="0"/>
              <a:t>Clothing should be removed and double-bagged.</a:t>
            </a:r>
          </a:p>
          <a:p>
            <a:pPr eaLnBrk="1" hangingPunct="1"/>
            <a:r>
              <a:rPr lang="en-US" sz="2400" smtClean="0"/>
              <a:t>Contaminated clothing and PPE should be laundered before being re‐used. </a:t>
            </a:r>
          </a:p>
          <a:p>
            <a:pPr eaLnBrk="1" hangingPunct="1"/>
            <a:r>
              <a:rPr lang="en-US" sz="2400" smtClean="0"/>
              <a:t>If alive, the victim should be stripped and decontaminated with soap and water before being transported from the scene. </a:t>
            </a:r>
          </a:p>
          <a:p>
            <a:pPr eaLnBrk="1" hangingPunct="1"/>
            <a:r>
              <a:rPr lang="en-US" sz="2400" smtClean="0"/>
              <a:t>Deceased victims should be covered by a sheet.</a:t>
            </a:r>
          </a:p>
          <a:p>
            <a:pPr eaLnBrk="1" hangingPunct="1"/>
            <a:r>
              <a:rPr lang="en-US" sz="2400" smtClean="0"/>
              <a:t>Body bags are not recommended.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906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Chemical suicide hazards in emergency rooms</a:t>
            </a:r>
          </a:p>
        </p:txBody>
      </p:sp>
      <p:sp>
        <p:nvSpPr>
          <p:cNvPr id="3" name="Content Placeholder 2"/>
          <p:cNvSpPr>
            <a:spLocks noGrp="1"/>
          </p:cNvSpPr>
          <p:nvPr>
            <p:ph idx="4294967295"/>
          </p:nvPr>
        </p:nvSpPr>
        <p:spPr>
          <a:xfrm>
            <a:off x="503238" y="1600200"/>
            <a:ext cx="8183562" cy="4800600"/>
          </a:xfrm>
        </p:spPr>
        <p:txBody>
          <a:bodyPr>
            <a:normAutofit fontScale="25000" lnSpcReduction="20000"/>
          </a:bodyPr>
          <a:lstStyle/>
          <a:p>
            <a:pPr marL="265176" indent="-265176" eaLnBrk="1" fontAlgn="auto" hangingPunct="1">
              <a:spcAft>
                <a:spcPts val="0"/>
              </a:spcAft>
              <a:buFont typeface="Wingdings 2"/>
              <a:buNone/>
              <a:defRPr/>
            </a:pPr>
            <a:r>
              <a:rPr lang="en-US" sz="7200" b="1" kern="1200" dirty="0"/>
              <a:t>Man’s Vomit Poisons 54 People</a:t>
            </a:r>
          </a:p>
          <a:p>
            <a:pPr marL="265176" indent="-265176" eaLnBrk="1" fontAlgn="auto" hangingPunct="1">
              <a:spcAft>
                <a:spcPts val="0"/>
              </a:spcAft>
              <a:buFont typeface="Wingdings 2"/>
              <a:buNone/>
              <a:defRPr/>
            </a:pPr>
            <a:r>
              <a:rPr lang="en-US" sz="4000" kern="1200" dirty="0"/>
              <a:t>By </a:t>
            </a:r>
            <a:r>
              <a:rPr lang="en-US" sz="4000" kern="1200" dirty="0" err="1"/>
              <a:t>Mui</a:t>
            </a:r>
            <a:r>
              <a:rPr lang="en-US" sz="4000" kern="1200" dirty="0"/>
              <a:t> </a:t>
            </a:r>
            <a:r>
              <a:rPr lang="en-US" sz="4000" kern="1200" dirty="0" err="1"/>
              <a:t>Mui</a:t>
            </a:r>
            <a:r>
              <a:rPr lang="en-US" sz="4000" kern="1200" dirty="0"/>
              <a:t> on May 22, 2008</a:t>
            </a:r>
            <a:endParaRPr lang="en-US" sz="4000" b="1" kern="1200" dirty="0"/>
          </a:p>
          <a:p>
            <a:pPr marL="265176" indent="-265176" eaLnBrk="1" fontAlgn="auto" hangingPunct="1">
              <a:spcAft>
                <a:spcPts val="0"/>
              </a:spcAft>
              <a:buFont typeface="Wingdings 2"/>
              <a:buNone/>
              <a:defRPr/>
            </a:pPr>
            <a:endParaRPr lang="en-US" sz="7200" kern="1200" dirty="0"/>
          </a:p>
          <a:p>
            <a:pPr marL="265176" indent="-265176" eaLnBrk="1" fontAlgn="auto" hangingPunct="1">
              <a:spcAft>
                <a:spcPts val="0"/>
              </a:spcAft>
              <a:buFont typeface="Wingdings 2"/>
              <a:buChar char=""/>
              <a:defRPr/>
            </a:pPr>
            <a:r>
              <a:rPr lang="en-US" sz="7200" kern="1200" dirty="0"/>
              <a:t>In Kumamoto, Japan, a man was rushed to the emergency room after poisoning himself by drinking large amounts of pesticide. </a:t>
            </a:r>
          </a:p>
          <a:p>
            <a:pPr marL="265176" indent="-265176" eaLnBrk="1" fontAlgn="auto" hangingPunct="1">
              <a:spcAft>
                <a:spcPts val="0"/>
              </a:spcAft>
              <a:buFont typeface="Wingdings 2"/>
              <a:buChar char=""/>
              <a:defRPr/>
            </a:pPr>
            <a:r>
              <a:rPr lang="en-US" sz="7200" kern="1200" dirty="0"/>
              <a:t>Doctors were attempting to pump the patient’s stomach when he started violently vomiting before dying.</a:t>
            </a:r>
          </a:p>
          <a:p>
            <a:pPr marL="265176" indent="-265176" eaLnBrk="1" fontAlgn="auto" hangingPunct="1">
              <a:spcAft>
                <a:spcPts val="0"/>
              </a:spcAft>
              <a:buFont typeface="Wingdings 2"/>
              <a:buChar char=""/>
              <a:defRPr/>
            </a:pPr>
            <a:r>
              <a:rPr lang="en-US" sz="7200" kern="1200" dirty="0"/>
              <a:t>The spray of chloropicrin, a very dangerous pesticide, was so toxic it cause 54 doctors, nurses, and patients to have breathing problems and sores in their eyes, leaving them desperate for medical help.</a:t>
            </a:r>
          </a:p>
          <a:p>
            <a:pPr marL="265176" indent="-265176" eaLnBrk="1" fontAlgn="auto" hangingPunct="1">
              <a:spcAft>
                <a:spcPts val="0"/>
              </a:spcAft>
              <a:buFont typeface="Wingdings 2"/>
              <a:buChar char=""/>
              <a:defRPr/>
            </a:pPr>
            <a:r>
              <a:rPr lang="en-US" sz="7200" kern="1200" dirty="0"/>
              <a:t>All of the injured hospital workers were transferred to a different hospital and 10 of them ended up being hospitalized themselves.</a:t>
            </a:r>
          </a:p>
          <a:p>
            <a:pPr marL="265176" indent="-265176" eaLnBrk="1" fontAlgn="auto" hangingPunct="1">
              <a:spcAft>
                <a:spcPts val="0"/>
              </a:spcAft>
              <a:buFont typeface="Wingdings 2"/>
              <a:buChar char=""/>
              <a:defRPr/>
            </a:pPr>
            <a:r>
              <a:rPr lang="en-US" sz="7200" kern="1200" dirty="0"/>
              <a:t>A 72 year-old pneumonia patient got the worst of it as her condition worsened after being exposed to the fumes.</a:t>
            </a:r>
          </a:p>
          <a:p>
            <a:pPr marL="265176" indent="-265176" eaLnBrk="1" fontAlgn="auto" hangingPunct="1">
              <a:spcAft>
                <a:spcPts val="0"/>
              </a:spcAft>
              <a:buFont typeface="Wingdings 2"/>
              <a:buChar char=""/>
              <a:defRPr/>
            </a:pPr>
            <a:r>
              <a:rPr lang="en-US" sz="7200" kern="1200" dirty="0"/>
              <a:t>90 additional hospital personnel were called in to assist in the emergency and the nearby fire department was called in to decontaminate the emergency room.</a:t>
            </a:r>
          </a:p>
          <a:p>
            <a:pPr marL="265176" indent="-265176" eaLnBrk="1" fontAlgn="auto" hangingPunct="1">
              <a:spcAft>
                <a:spcPts val="0"/>
              </a:spcAft>
              <a:buFont typeface="Wingdings 2"/>
              <a:buNone/>
              <a:defRPr/>
            </a:pPr>
            <a:endParaRPr lang="en-US" sz="3200" kern="1200" dirty="0"/>
          </a:p>
          <a:p>
            <a:pPr marL="265176" indent="-265176" algn="ctr" eaLnBrk="1" fontAlgn="auto" hangingPunct="1">
              <a:spcAft>
                <a:spcPts val="0"/>
              </a:spcAft>
              <a:buFont typeface="Wingdings 2"/>
              <a:buNone/>
              <a:defRPr/>
            </a:pPr>
            <a:r>
              <a:rPr lang="en-US" sz="7200" kern="1200" dirty="0"/>
              <a:t>Source: Weird Asian News.com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914400"/>
            <a:ext cx="5638800" cy="4724400"/>
          </a:xfrm>
          <a:solidFill>
            <a:schemeClr val="bg1"/>
          </a:solidFill>
        </p:spPr>
        <p:txBody>
          <a:bodyPr>
            <a:normAutofit/>
          </a:bodyPr>
          <a:lstStyle/>
          <a:p>
            <a:pP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Other Chemicals:</a:t>
            </a:r>
            <a:br>
              <a:rPr lang="en-US" kern="1200" dirty="0">
                <a:solidFill>
                  <a:schemeClr val="tx1"/>
                </a:solidFill>
                <a:effectLst>
                  <a:outerShdw blurRad="53975" dist="22860" dir="5400000" algn="tl" rotWithShape="0">
                    <a:srgbClr val="000000">
                      <a:alpha val="55000"/>
                    </a:srgbClr>
                  </a:outerShdw>
                </a:effectLst>
              </a:rPr>
            </a:br>
            <a:r>
              <a:rPr lang="en-US" kern="1200" dirty="0">
                <a:solidFill>
                  <a:schemeClr val="tx1"/>
                </a:solidFill>
                <a:effectLst>
                  <a:outerShdw blurRad="53975" dist="22860" dir="5400000" algn="tl" rotWithShape="0">
                    <a:srgbClr val="000000">
                      <a:alpha val="55000"/>
                    </a:srgbClr>
                  </a:outerShdw>
                </a:effectLst>
              </a:rPr>
              <a:t/>
            </a:r>
            <a:br>
              <a:rPr lang="en-US" kern="1200" dirty="0">
                <a:solidFill>
                  <a:schemeClr val="tx1"/>
                </a:solidFill>
                <a:effectLst>
                  <a:outerShdw blurRad="53975" dist="22860" dir="5400000" algn="tl" rotWithShape="0">
                    <a:srgbClr val="000000">
                      <a:alpha val="55000"/>
                    </a:srgbClr>
                  </a:outerShdw>
                </a:effectLst>
              </a:rPr>
            </a:br>
            <a:r>
              <a:rPr lang="en-US" kern="1200" dirty="0">
                <a:solidFill>
                  <a:schemeClr val="tx1"/>
                </a:solidFill>
                <a:effectLst>
                  <a:outerShdw blurRad="53975" dist="22860" dir="5400000" algn="tl" rotWithShape="0">
                    <a:srgbClr val="000000">
                      <a:alpha val="55000"/>
                    </a:srgbClr>
                  </a:outerShdw>
                </a:effectLst>
              </a:rPr>
              <a:t>Paradichlorobenzene poisoning</a:t>
            </a:r>
            <a:br>
              <a:rPr lang="en-US" kern="1200" dirty="0">
                <a:solidFill>
                  <a:schemeClr val="tx1"/>
                </a:solidFill>
                <a:effectLst>
                  <a:outerShdw blurRad="53975" dist="22860" dir="5400000" algn="tl" rotWithShape="0">
                    <a:srgbClr val="000000">
                      <a:alpha val="55000"/>
                    </a:srgbClr>
                  </a:outerShdw>
                </a:effectLst>
              </a:rPr>
            </a:br>
            <a:r>
              <a:rPr lang="en-US" kern="1200" dirty="0">
                <a:solidFill>
                  <a:schemeClr val="tx1"/>
                </a:solidFill>
                <a:effectLst>
                  <a:outerShdw blurRad="53975" dist="22860" dir="5400000" algn="tl" rotWithShape="0">
                    <a:srgbClr val="000000">
                      <a:alpha val="55000"/>
                    </a:srgbClr>
                  </a:outerShdw>
                </a:effectLst>
              </a:rPr>
              <a:t/>
            </a:r>
            <a:br>
              <a:rPr lang="en-US" kern="1200" dirty="0">
                <a:solidFill>
                  <a:schemeClr val="tx1"/>
                </a:solidFill>
                <a:effectLst>
                  <a:outerShdw blurRad="53975" dist="22860" dir="5400000" algn="tl" rotWithShape="0">
                    <a:srgbClr val="000000">
                      <a:alpha val="55000"/>
                    </a:srgbClr>
                  </a:outerShdw>
                </a:effectLst>
              </a:rPr>
            </a:br>
            <a:r>
              <a:rPr lang="en-US" kern="1200" dirty="0">
                <a:solidFill>
                  <a:schemeClr val="tx1"/>
                </a:solidFill>
                <a:effectLst>
                  <a:outerShdw blurRad="53975" dist="22860" dir="5400000" algn="tl" rotWithShape="0">
                    <a:srgbClr val="000000">
                      <a:alpha val="55000"/>
                    </a:srgbClr>
                  </a:outerShdw>
                </a:effectLst>
              </a:rPr>
              <a:t/>
            </a:r>
            <a:br>
              <a:rPr lang="en-US" kern="1200" dirty="0">
                <a:solidFill>
                  <a:schemeClr val="tx1"/>
                </a:solidFill>
                <a:effectLst>
                  <a:outerShdw blurRad="53975" dist="22860" dir="5400000" algn="tl" rotWithShape="0">
                    <a:srgbClr val="000000">
                      <a:alpha val="55000"/>
                    </a:srgbClr>
                  </a:outerShdw>
                </a:effectLst>
              </a:rPr>
            </a:br>
            <a:r>
              <a:rPr lang="en-US" kern="1200" dirty="0">
                <a:solidFill>
                  <a:schemeClr val="tx1"/>
                </a:solidFill>
                <a:effectLst>
                  <a:outerShdw blurRad="53975" dist="22860" dir="5400000" algn="tl" rotWithShape="0">
                    <a:srgbClr val="000000">
                      <a:alpha val="55000"/>
                    </a:srgbClr>
                  </a:outerShdw>
                </a:effectLst>
              </a:rPr>
              <a:t/>
            </a:r>
            <a:br>
              <a:rPr lang="en-US" kern="1200" dirty="0">
                <a:solidFill>
                  <a:schemeClr val="tx1"/>
                </a:solidFill>
                <a:effectLst>
                  <a:outerShdw blurRad="53975" dist="22860" dir="5400000" algn="tl" rotWithShape="0">
                    <a:srgbClr val="000000">
                      <a:alpha val="55000"/>
                    </a:srgbClr>
                  </a:outerShdw>
                </a:effectLst>
              </a:rPr>
            </a:br>
            <a:endParaRPr lang="en-US" kern="1200" dirty="0">
              <a:solidFill>
                <a:schemeClr val="tx1"/>
              </a:solidFill>
              <a:effectLst>
                <a:outerShdw blurRad="53975" dist="22860" dir="5400000" algn="tl" rotWithShape="0">
                  <a:srgbClr val="000000">
                    <a:alpha val="55000"/>
                  </a:srgbClr>
                </a:outerShdw>
              </a:effectLst>
            </a:endParaRPr>
          </a:p>
        </p:txBody>
      </p:sp>
      <p:pic>
        <p:nvPicPr>
          <p:cNvPr id="45059" name="Content Placeholder 3" descr="Kirby VC.jpg"/>
          <p:cNvPicPr>
            <a:picLocks noGrp="1" noChangeAspect="1"/>
          </p:cNvPicPr>
          <p:nvPr>
            <p:ph idx="4294967295"/>
          </p:nvPr>
        </p:nvPicPr>
        <p:blipFill>
          <a:blip r:embed="rId2"/>
          <a:srcRect/>
          <a:stretch>
            <a:fillRect/>
          </a:stretch>
        </p:blipFill>
        <p:spPr>
          <a:xfrm>
            <a:off x="6324600" y="914400"/>
            <a:ext cx="2209800" cy="4724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762000"/>
          </a:xfrm>
        </p:spPr>
        <p:txBody>
          <a:bodyPr>
            <a:normAutofit/>
          </a:bodyPr>
          <a:lstStyle/>
          <a:p>
            <a:pP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Objective #1</a:t>
            </a:r>
          </a:p>
        </p:txBody>
      </p:sp>
      <p:sp>
        <p:nvSpPr>
          <p:cNvPr id="9219" name="Content Placeholder 2"/>
          <p:cNvSpPr>
            <a:spLocks noGrp="1"/>
          </p:cNvSpPr>
          <p:nvPr>
            <p:ph idx="4294967295"/>
          </p:nvPr>
        </p:nvSpPr>
        <p:spPr>
          <a:xfrm>
            <a:off x="503238" y="1524000"/>
            <a:ext cx="8183562" cy="3194050"/>
          </a:xfrm>
        </p:spPr>
        <p:txBody>
          <a:bodyPr/>
          <a:lstStyle/>
          <a:p>
            <a:pPr marL="514350" indent="-514350" eaLnBrk="1" hangingPunct="1">
              <a:buFont typeface="Wingdings 2" pitchFamily="18" charset="2"/>
              <a:buNone/>
            </a:pPr>
            <a:r>
              <a:rPr lang="en-US" smtClean="0"/>
              <a:t>Define the hazardous nature of responding</a:t>
            </a:r>
          </a:p>
          <a:p>
            <a:pPr marL="514350" indent="-514350" eaLnBrk="1" hangingPunct="1">
              <a:buFont typeface="Wingdings 2" pitchFamily="18" charset="2"/>
              <a:buNone/>
            </a:pPr>
            <a:r>
              <a:rPr lang="en-US" smtClean="0"/>
              <a:t>to a chemical suicide call.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1219200"/>
          </a:xfrm>
        </p:spPr>
        <p:txBody>
          <a:bodyPr>
            <a:noAutofit/>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Paradichlorobenzene poisoning</a:t>
            </a:r>
            <a:endParaRPr lang="en-US" kern="1200" dirty="0">
              <a:solidFill>
                <a:schemeClr val="accent1">
                  <a:tint val="88000"/>
                  <a:satMod val="150000"/>
                </a:schemeClr>
              </a:solidFill>
              <a:effectLst>
                <a:outerShdw blurRad="53975" dist="22860" dir="5400000" algn="tl" rotWithShape="0">
                  <a:srgbClr val="000000">
                    <a:alpha val="55000"/>
                  </a:srgbClr>
                </a:outerShdw>
              </a:effectLst>
            </a:endParaRPr>
          </a:p>
        </p:txBody>
      </p:sp>
      <p:sp>
        <p:nvSpPr>
          <p:cNvPr id="3" name="Content Placeholder 2"/>
          <p:cNvSpPr>
            <a:spLocks noGrp="1"/>
          </p:cNvSpPr>
          <p:nvPr>
            <p:ph idx="4294967295"/>
          </p:nvPr>
        </p:nvSpPr>
        <p:spPr>
          <a:xfrm>
            <a:off x="503238" y="1905000"/>
            <a:ext cx="8183562" cy="3886200"/>
          </a:xfrm>
        </p:spPr>
        <p:txBody>
          <a:bodyPr>
            <a:normAutofit lnSpcReduction="10000"/>
          </a:bodyPr>
          <a:lstStyle/>
          <a:p>
            <a:pPr marL="265176" indent="-265176" eaLnBrk="1" fontAlgn="auto" hangingPunct="1">
              <a:spcAft>
                <a:spcPts val="0"/>
              </a:spcAft>
              <a:buFont typeface="Wingdings 2"/>
              <a:buChar char=""/>
              <a:defRPr/>
            </a:pPr>
            <a:r>
              <a:rPr lang="en-US" kern="1200" dirty="0"/>
              <a:t>Some vacuum cleaners have an attachment for killing bugs. </a:t>
            </a:r>
          </a:p>
          <a:p>
            <a:pPr marL="265176" indent="-265176" eaLnBrk="1" fontAlgn="auto" hangingPunct="1">
              <a:spcAft>
                <a:spcPts val="0"/>
              </a:spcAft>
              <a:buFont typeface="Wingdings 2"/>
              <a:buChar char=""/>
              <a:defRPr/>
            </a:pPr>
            <a:r>
              <a:rPr lang="en-US" kern="1200" dirty="0"/>
              <a:t>The attachment holds moth crystals (Paradichlorobenzene, pronounced            “</a:t>
            </a:r>
            <a:r>
              <a:rPr lang="en-US" kern="1200" dirty="0" err="1"/>
              <a:t>para</a:t>
            </a:r>
            <a:r>
              <a:rPr lang="en-US" kern="1200" dirty="0"/>
              <a:t>-</a:t>
            </a:r>
            <a:r>
              <a:rPr lang="en-US" kern="1200" dirty="0" err="1"/>
              <a:t>di</a:t>
            </a:r>
            <a:r>
              <a:rPr lang="en-US" kern="1200" dirty="0"/>
              <a:t>-</a:t>
            </a:r>
            <a:r>
              <a:rPr lang="en-US" kern="1200" dirty="0" err="1"/>
              <a:t>chloro</a:t>
            </a:r>
            <a:r>
              <a:rPr lang="en-US" kern="1200" dirty="0"/>
              <a:t>-benzene”)</a:t>
            </a:r>
          </a:p>
          <a:p>
            <a:pPr marL="265176" indent="-265176" eaLnBrk="1" fontAlgn="auto" hangingPunct="1">
              <a:spcAft>
                <a:spcPts val="0"/>
              </a:spcAft>
              <a:buFont typeface="Wingdings 2"/>
              <a:buChar char=""/>
              <a:defRPr/>
            </a:pPr>
            <a:r>
              <a:rPr lang="en-US" kern="1200" dirty="0"/>
              <a:t>This attachment will convert your vacuum sweeper to exterminate insects (spiders, roaches, ants, etc.).</a:t>
            </a:r>
          </a:p>
          <a:p>
            <a:pPr marL="265176" indent="-265176" eaLnBrk="1" fontAlgn="auto" hangingPunct="1">
              <a:spcAft>
                <a:spcPts val="0"/>
              </a:spcAft>
              <a:buFont typeface="Wingdings 2"/>
              <a:buChar char=""/>
              <a:defRPr/>
            </a:pPr>
            <a:r>
              <a:rPr lang="en-US" kern="1200" dirty="0"/>
              <a:t>Anything that can walk or crawl.</a:t>
            </a:r>
          </a:p>
          <a:p>
            <a:pPr marL="265176" indent="-265176" eaLnBrk="1" fontAlgn="auto" hangingPunct="1">
              <a:spcAft>
                <a:spcPts val="0"/>
              </a:spcAft>
              <a:buFont typeface="Wingdings 2"/>
              <a:buChar char=""/>
              <a:defRPr/>
            </a:pPr>
            <a:endParaRPr lang="en-US" b="1" kern="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14400"/>
          </a:xfrm>
        </p:spPr>
        <p:txBody>
          <a:bodyPr>
            <a:normAutofit/>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What do the instructions say?</a:t>
            </a:r>
          </a:p>
        </p:txBody>
      </p:sp>
      <p:sp>
        <p:nvSpPr>
          <p:cNvPr id="3" name="Content Placeholder 2"/>
          <p:cNvSpPr>
            <a:spLocks noGrp="1"/>
          </p:cNvSpPr>
          <p:nvPr>
            <p:ph idx="4294967295"/>
          </p:nvPr>
        </p:nvSpPr>
        <p:spPr>
          <a:xfrm>
            <a:off x="503238" y="1524000"/>
            <a:ext cx="8183562" cy="4343400"/>
          </a:xfrm>
        </p:spPr>
        <p:txBody>
          <a:bodyPr>
            <a:normAutofit fontScale="62500" lnSpcReduction="20000"/>
          </a:bodyPr>
          <a:lstStyle/>
          <a:p>
            <a:pPr marL="265176" indent="-265176" eaLnBrk="1" fontAlgn="auto" hangingPunct="1">
              <a:spcAft>
                <a:spcPts val="0"/>
              </a:spcAft>
              <a:buFont typeface="Wingdings 2"/>
              <a:buNone/>
              <a:defRPr/>
            </a:pPr>
            <a:r>
              <a:rPr lang="en-US" kern="1200" dirty="0"/>
              <a:t>One vacuum instruction book says:</a:t>
            </a:r>
          </a:p>
          <a:p>
            <a:pPr marL="265176" indent="-265176" eaLnBrk="1" fontAlgn="auto" hangingPunct="1">
              <a:spcAft>
                <a:spcPts val="0"/>
              </a:spcAft>
              <a:buFont typeface="Wingdings 2"/>
              <a:buNone/>
              <a:defRPr/>
            </a:pPr>
            <a:endParaRPr lang="en-US" kern="1200" dirty="0"/>
          </a:p>
          <a:p>
            <a:pPr marL="265176" indent="-265176" eaLnBrk="1" fontAlgn="auto" hangingPunct="1">
              <a:spcAft>
                <a:spcPts val="0"/>
              </a:spcAft>
              <a:buFont typeface="Wingdings 2"/>
              <a:buNone/>
              <a:defRPr/>
            </a:pPr>
            <a:r>
              <a:rPr lang="en-US" b="1" kern="1200" dirty="0"/>
              <a:t>How to use the crystalator:</a:t>
            </a:r>
          </a:p>
          <a:p>
            <a:pPr marL="265176" indent="-265176" eaLnBrk="1" fontAlgn="auto" hangingPunct="1">
              <a:spcAft>
                <a:spcPts val="0"/>
              </a:spcAft>
              <a:buFont typeface="Wingdings 2"/>
              <a:buChar char=""/>
              <a:defRPr/>
            </a:pPr>
            <a:r>
              <a:rPr lang="en-US" kern="1200" dirty="0"/>
              <a:t>Warning: Follow directions and cautions on label of crystal container. </a:t>
            </a:r>
          </a:p>
          <a:p>
            <a:pPr marL="265176" indent="-265176" eaLnBrk="1" fontAlgn="auto" hangingPunct="1">
              <a:spcAft>
                <a:spcPts val="0"/>
              </a:spcAft>
              <a:buFont typeface="Wingdings 2"/>
              <a:buChar char=""/>
              <a:defRPr/>
            </a:pPr>
            <a:r>
              <a:rPr lang="en-US" kern="1200" dirty="0"/>
              <a:t>Keep crystals out of reach of children.</a:t>
            </a:r>
          </a:p>
          <a:p>
            <a:pPr marL="265176" indent="-265176" eaLnBrk="1" fontAlgn="auto" hangingPunct="1">
              <a:spcAft>
                <a:spcPts val="0"/>
              </a:spcAft>
              <a:buFont typeface="Wingdings 2"/>
              <a:buChar char=""/>
              <a:defRPr/>
            </a:pPr>
            <a:r>
              <a:rPr lang="en-US" kern="1200" dirty="0"/>
              <a:t>Crystals may be harmful if taken internally. </a:t>
            </a:r>
          </a:p>
          <a:p>
            <a:pPr marL="265176" indent="-265176" eaLnBrk="1" fontAlgn="auto" hangingPunct="1">
              <a:spcAft>
                <a:spcPts val="0"/>
              </a:spcAft>
              <a:buFont typeface="Wingdings 2"/>
              <a:buChar char=""/>
              <a:defRPr/>
            </a:pPr>
            <a:r>
              <a:rPr lang="en-US" kern="1200" dirty="0"/>
              <a:t>Do not breathe the concentrated gas from the crystalator. </a:t>
            </a:r>
          </a:p>
          <a:p>
            <a:pPr marL="265176" indent="-265176" eaLnBrk="1" fontAlgn="auto" hangingPunct="1">
              <a:spcAft>
                <a:spcPts val="0"/>
              </a:spcAft>
              <a:buFont typeface="Wingdings 2"/>
              <a:buChar char=""/>
              <a:defRPr/>
            </a:pPr>
            <a:r>
              <a:rPr lang="en-US" kern="1200" dirty="0"/>
              <a:t>Do not enter a treated closet until it has ventilated. </a:t>
            </a:r>
          </a:p>
          <a:p>
            <a:pPr marL="265176" indent="-265176" eaLnBrk="1" fontAlgn="auto" hangingPunct="1">
              <a:spcAft>
                <a:spcPts val="0"/>
              </a:spcAft>
              <a:buFont typeface="Wingdings 2"/>
              <a:buChar char=""/>
              <a:defRPr/>
            </a:pPr>
            <a:r>
              <a:rPr lang="en-US" kern="1200" dirty="0"/>
              <a:t>Do not remain in a treated room until gas concentration is reduced to safe level. </a:t>
            </a:r>
          </a:p>
          <a:p>
            <a:pPr marL="265176" indent="-265176" eaLnBrk="1" fontAlgn="auto" hangingPunct="1">
              <a:spcAft>
                <a:spcPts val="0"/>
              </a:spcAft>
              <a:buFont typeface="Wingdings 2"/>
              <a:buChar char=""/>
              <a:defRPr/>
            </a:pPr>
            <a:r>
              <a:rPr lang="en-US" kern="1200" dirty="0"/>
              <a:t>If eye, throat, or skin irritation occurs, do not remain in treated area. </a:t>
            </a:r>
          </a:p>
          <a:p>
            <a:pPr marL="265176" indent="-265176" eaLnBrk="1" fontAlgn="auto" hangingPunct="1">
              <a:spcAft>
                <a:spcPts val="0"/>
              </a:spcAft>
              <a:buFont typeface="Wingdings 2"/>
              <a:buChar char=""/>
              <a:defRPr/>
            </a:pPr>
            <a:r>
              <a:rPr lang="en-US" kern="1200" dirty="0"/>
              <a:t>Return unused crystals to closed container and seal tight. In the crystalator, use only 100% pure paradichlorobenzene with U.S.D.A. registration number on the container.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533400"/>
            <a:ext cx="8183562" cy="6858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Paradichlorobenzene poisoning</a:t>
            </a:r>
            <a:endParaRPr lang="en-US" kern="1200" dirty="0">
              <a:solidFill>
                <a:schemeClr val="accent1">
                  <a:tint val="88000"/>
                  <a:satMod val="150000"/>
                </a:schemeClr>
              </a:solidFill>
              <a:effectLst>
                <a:outerShdw blurRad="53975" dist="22860" dir="5400000" algn="tl" rotWithShape="0">
                  <a:srgbClr val="000000">
                    <a:alpha val="55000"/>
                  </a:srgbClr>
                </a:outerShdw>
              </a:effectLst>
            </a:endParaRPr>
          </a:p>
        </p:txBody>
      </p:sp>
      <p:sp>
        <p:nvSpPr>
          <p:cNvPr id="48131" name="Content Placeholder 2"/>
          <p:cNvSpPr>
            <a:spLocks noGrp="1"/>
          </p:cNvSpPr>
          <p:nvPr>
            <p:ph idx="4294967295"/>
          </p:nvPr>
        </p:nvSpPr>
        <p:spPr>
          <a:xfrm>
            <a:off x="503238" y="1447800"/>
            <a:ext cx="8183562" cy="4495800"/>
          </a:xfrm>
        </p:spPr>
        <p:txBody>
          <a:bodyPr/>
          <a:lstStyle/>
          <a:p>
            <a:pPr eaLnBrk="1" hangingPunct="1"/>
            <a:r>
              <a:rPr lang="en-US" sz="2400" smtClean="0"/>
              <a:t>Paradichlorobenzene is a white, solid chemical with a very strong odor. </a:t>
            </a:r>
          </a:p>
          <a:p>
            <a:pPr eaLnBrk="1" hangingPunct="1"/>
            <a:r>
              <a:rPr lang="en-US" sz="2400" smtClean="0"/>
              <a:t>Poisoning can occur if you swallow this chemical or inhale it in a gaseous form.</a:t>
            </a:r>
          </a:p>
          <a:p>
            <a:pPr eaLnBrk="1" hangingPunct="1"/>
            <a:r>
              <a:rPr lang="en-US" sz="2400" smtClean="0"/>
              <a:t>Where Found - Toilet bowl deodorizers and Moth repellant. (not all-inclusive).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533400"/>
            <a:ext cx="8183562" cy="6858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Paradichlorobenzene poisoning</a:t>
            </a:r>
            <a:endParaRPr lang="en-US" kern="1200" dirty="0">
              <a:solidFill>
                <a:schemeClr val="accent1">
                  <a:tint val="88000"/>
                  <a:satMod val="150000"/>
                </a:schemeClr>
              </a:solidFill>
              <a:effectLst>
                <a:outerShdw blurRad="53975" dist="22860" dir="5400000" algn="tl" rotWithShape="0">
                  <a:srgbClr val="000000">
                    <a:alpha val="55000"/>
                  </a:srgbClr>
                </a:outerShdw>
              </a:effectLst>
            </a:endParaRPr>
          </a:p>
        </p:txBody>
      </p:sp>
      <p:sp>
        <p:nvSpPr>
          <p:cNvPr id="49155" name="Content Placeholder 2"/>
          <p:cNvSpPr>
            <a:spLocks noGrp="1"/>
          </p:cNvSpPr>
          <p:nvPr>
            <p:ph idx="4294967295"/>
          </p:nvPr>
        </p:nvSpPr>
        <p:spPr>
          <a:xfrm>
            <a:off x="503238" y="1371600"/>
            <a:ext cx="8183562" cy="4572000"/>
          </a:xfrm>
        </p:spPr>
        <p:txBody>
          <a:bodyPr/>
          <a:lstStyle/>
          <a:p>
            <a:pPr eaLnBrk="1" hangingPunct="1">
              <a:buFont typeface="Wingdings 2" pitchFamily="18" charset="2"/>
              <a:buNone/>
            </a:pPr>
            <a:r>
              <a:rPr lang="en-US" sz="1800" b="1" smtClean="0"/>
              <a:t>Symptoms:</a:t>
            </a:r>
          </a:p>
          <a:p>
            <a:pPr lvl="1" eaLnBrk="1" hangingPunct="1"/>
            <a:r>
              <a:rPr lang="en-US" sz="1800" smtClean="0"/>
              <a:t>Burning in mouth </a:t>
            </a:r>
          </a:p>
          <a:p>
            <a:pPr lvl="1" eaLnBrk="1" hangingPunct="1"/>
            <a:r>
              <a:rPr lang="en-US" sz="1800" smtClean="0"/>
              <a:t>Breathing problems (rapid, slow, or painful) </a:t>
            </a:r>
          </a:p>
          <a:p>
            <a:pPr lvl="1" eaLnBrk="1" hangingPunct="1"/>
            <a:r>
              <a:rPr lang="en-US" sz="1800" smtClean="0"/>
              <a:t>Cough </a:t>
            </a:r>
          </a:p>
          <a:p>
            <a:pPr lvl="1" eaLnBrk="1" hangingPunct="1"/>
            <a:r>
              <a:rPr lang="en-US" sz="1800" smtClean="0"/>
              <a:t>Shallow breathing </a:t>
            </a:r>
          </a:p>
          <a:p>
            <a:pPr lvl="1" eaLnBrk="1" hangingPunct="1"/>
            <a:r>
              <a:rPr lang="en-US" sz="1800" smtClean="0"/>
              <a:t>Changes in alertness </a:t>
            </a:r>
          </a:p>
          <a:p>
            <a:pPr lvl="1" eaLnBrk="1" hangingPunct="1"/>
            <a:r>
              <a:rPr lang="en-US" sz="1800" smtClean="0"/>
              <a:t>Headache </a:t>
            </a:r>
          </a:p>
          <a:p>
            <a:pPr lvl="1" eaLnBrk="1" hangingPunct="1"/>
            <a:r>
              <a:rPr lang="en-US" sz="1800" smtClean="0"/>
              <a:t>Slurred speech </a:t>
            </a:r>
          </a:p>
          <a:p>
            <a:pPr lvl="1" eaLnBrk="1" hangingPunct="1"/>
            <a:r>
              <a:rPr lang="en-US" sz="1800" smtClean="0"/>
              <a:t>Weakness </a:t>
            </a:r>
          </a:p>
          <a:p>
            <a:pPr lvl="1" eaLnBrk="1" hangingPunct="1"/>
            <a:r>
              <a:rPr lang="en-US" sz="1800" smtClean="0"/>
              <a:t>Yellow skin (jaundice) </a:t>
            </a:r>
          </a:p>
          <a:p>
            <a:pPr lvl="1" eaLnBrk="1" hangingPunct="1"/>
            <a:r>
              <a:rPr lang="en-US" sz="1800" smtClean="0"/>
              <a:t>Abdominal pain </a:t>
            </a:r>
          </a:p>
          <a:p>
            <a:pPr lvl="1" eaLnBrk="1" hangingPunct="1"/>
            <a:r>
              <a:rPr lang="en-US" sz="1800" smtClean="0"/>
              <a:t>Diarrhea </a:t>
            </a:r>
          </a:p>
          <a:p>
            <a:pPr lvl="1" eaLnBrk="1" hangingPunct="1"/>
            <a:r>
              <a:rPr lang="en-US" sz="1800" smtClean="0"/>
              <a:t>Nausea </a:t>
            </a:r>
          </a:p>
          <a:p>
            <a:pPr lvl="1" eaLnBrk="1" hangingPunct="1"/>
            <a:r>
              <a:rPr lang="en-US" sz="1800" smtClean="0"/>
              <a:t>Vomiting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533400"/>
            <a:ext cx="8183562" cy="6858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Paradichlorobenzene poisoning</a:t>
            </a:r>
            <a:endParaRPr lang="en-US" kern="1200" dirty="0">
              <a:solidFill>
                <a:schemeClr val="accent1">
                  <a:tint val="88000"/>
                  <a:satMod val="150000"/>
                </a:schemeClr>
              </a:solidFill>
              <a:effectLst>
                <a:outerShdw blurRad="53975" dist="22860" dir="5400000" algn="tl" rotWithShape="0">
                  <a:srgbClr val="000000">
                    <a:alpha val="55000"/>
                  </a:srgbClr>
                </a:outerShdw>
              </a:effectLst>
            </a:endParaRPr>
          </a:p>
        </p:txBody>
      </p:sp>
      <p:sp>
        <p:nvSpPr>
          <p:cNvPr id="50179" name="Content Placeholder 2"/>
          <p:cNvSpPr>
            <a:spLocks noGrp="1"/>
          </p:cNvSpPr>
          <p:nvPr>
            <p:ph idx="4294967295"/>
          </p:nvPr>
        </p:nvSpPr>
        <p:spPr>
          <a:xfrm>
            <a:off x="503238" y="1524000"/>
            <a:ext cx="8183562" cy="4419600"/>
          </a:xfrm>
        </p:spPr>
        <p:txBody>
          <a:bodyPr/>
          <a:lstStyle/>
          <a:p>
            <a:pPr eaLnBrk="1" hangingPunct="1">
              <a:buFont typeface="Wingdings 2" pitchFamily="18" charset="2"/>
              <a:buNone/>
            </a:pPr>
            <a:r>
              <a:rPr lang="en-US" sz="2000" b="1" smtClean="0"/>
              <a:t>Emergency Room Care</a:t>
            </a:r>
          </a:p>
          <a:p>
            <a:pPr eaLnBrk="1" hangingPunct="1"/>
            <a:r>
              <a:rPr lang="en-US" sz="2000" smtClean="0"/>
              <a:t>The health care provider will measure and monitor the patient's vital signs, including temperature, pulse, breathing rate, and blood pressure. </a:t>
            </a:r>
          </a:p>
          <a:p>
            <a:pPr eaLnBrk="1" hangingPunct="1">
              <a:buFont typeface="Wingdings 2" pitchFamily="18" charset="2"/>
              <a:buNone/>
            </a:pPr>
            <a:endParaRPr lang="en-US" sz="2000" smtClean="0"/>
          </a:p>
          <a:p>
            <a:pPr eaLnBrk="1" hangingPunct="1">
              <a:buFont typeface="Wingdings 2" pitchFamily="18" charset="2"/>
              <a:buNone/>
            </a:pPr>
            <a:r>
              <a:rPr lang="en-US" sz="2000" b="1" smtClean="0"/>
              <a:t>Symptoms will be treated as appropriate. </a:t>
            </a:r>
            <a:r>
              <a:rPr lang="en-US" sz="2000" smtClean="0"/>
              <a:t>The patient may receive:</a:t>
            </a:r>
          </a:p>
          <a:p>
            <a:pPr eaLnBrk="1" hangingPunct="1"/>
            <a:r>
              <a:rPr lang="en-US" sz="2000" smtClean="0"/>
              <a:t>Activated charcoal </a:t>
            </a:r>
          </a:p>
          <a:p>
            <a:pPr eaLnBrk="1" hangingPunct="1"/>
            <a:r>
              <a:rPr lang="en-US" sz="2000" smtClean="0"/>
              <a:t>Fluids through a vein (by IV) </a:t>
            </a:r>
          </a:p>
          <a:p>
            <a:pPr eaLnBrk="1" hangingPunct="1"/>
            <a:r>
              <a:rPr lang="en-US" sz="2000" smtClean="0"/>
              <a:t>Laxative </a:t>
            </a:r>
          </a:p>
          <a:p>
            <a:pPr eaLnBrk="1" hangingPunct="1"/>
            <a:r>
              <a:rPr lang="en-US" sz="2000" smtClean="0"/>
              <a:t>Medicines to treat symptoms </a:t>
            </a:r>
          </a:p>
          <a:p>
            <a:pPr eaLnBrk="1" hangingPunct="1"/>
            <a:r>
              <a:rPr lang="en-US" sz="2000" smtClean="0"/>
              <a:t>Tube through the mouth into the stomach to wash out the stomach (</a:t>
            </a:r>
            <a:r>
              <a:rPr lang="en-US" sz="2000" u="sng" smtClean="0">
                <a:hlinkClick r:id="rId2"/>
              </a:rPr>
              <a:t>gastric lavage</a:t>
            </a:r>
            <a:r>
              <a:rPr lang="en-US" sz="2000"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533400"/>
            <a:ext cx="8183562" cy="6858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Paradichlorobenzene poisoning</a:t>
            </a:r>
            <a:endParaRPr lang="en-US" kern="1200" dirty="0">
              <a:solidFill>
                <a:schemeClr val="accent1">
                  <a:tint val="88000"/>
                  <a:satMod val="150000"/>
                </a:schemeClr>
              </a:solidFill>
              <a:effectLst>
                <a:outerShdw blurRad="53975" dist="22860" dir="5400000" algn="tl" rotWithShape="0">
                  <a:srgbClr val="000000">
                    <a:alpha val="55000"/>
                  </a:srgbClr>
                </a:outerShdw>
              </a:effectLst>
            </a:endParaRPr>
          </a:p>
        </p:txBody>
      </p:sp>
      <p:sp>
        <p:nvSpPr>
          <p:cNvPr id="51203" name="Content Placeholder 2"/>
          <p:cNvSpPr>
            <a:spLocks noGrp="1"/>
          </p:cNvSpPr>
          <p:nvPr>
            <p:ph idx="4294967295"/>
          </p:nvPr>
        </p:nvSpPr>
        <p:spPr>
          <a:xfrm>
            <a:off x="503238" y="1524000"/>
            <a:ext cx="8183562" cy="4419600"/>
          </a:xfrm>
        </p:spPr>
        <p:txBody>
          <a:bodyPr/>
          <a:lstStyle/>
          <a:p>
            <a:pPr eaLnBrk="1" hangingPunct="1">
              <a:buFont typeface="Wingdings 2" pitchFamily="18" charset="2"/>
              <a:buNone/>
            </a:pPr>
            <a:r>
              <a:rPr lang="en-US" sz="2400" b="1" smtClean="0"/>
              <a:t>Outlook (Prognosis)</a:t>
            </a:r>
          </a:p>
          <a:p>
            <a:pPr eaLnBrk="1" hangingPunct="1"/>
            <a:r>
              <a:rPr lang="en-US" sz="2400" smtClean="0"/>
              <a:t>This type of poisoning is usually not life threatening. Little will likely happen if your child accidentally puts a moth ball in the mouth, even if swallowed, unless it causes choking.</a:t>
            </a:r>
          </a:p>
          <a:p>
            <a:pPr eaLnBrk="1" hangingPunct="1"/>
            <a:r>
              <a:rPr lang="en-US" sz="2400" smtClean="0"/>
              <a:t>Mothballs have an irritating smell, which usually keeps people away from them.</a:t>
            </a:r>
          </a:p>
          <a:p>
            <a:pPr eaLnBrk="1" hangingPunct="1"/>
            <a:r>
              <a:rPr lang="en-US" sz="2400" smtClean="0"/>
              <a:t>More severe symptoms may occur if someone intentionally swallows the product, since larger amounts are usually swallowed or fumes inhaled.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10668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Could a person use this to kill their self?</a:t>
            </a:r>
          </a:p>
        </p:txBody>
      </p:sp>
      <p:sp>
        <p:nvSpPr>
          <p:cNvPr id="52227" name="Content Placeholder 2"/>
          <p:cNvSpPr>
            <a:spLocks noGrp="1"/>
          </p:cNvSpPr>
          <p:nvPr>
            <p:ph idx="4294967295"/>
          </p:nvPr>
        </p:nvSpPr>
        <p:spPr>
          <a:xfrm>
            <a:off x="503238" y="1752600"/>
            <a:ext cx="8183562" cy="4114800"/>
          </a:xfrm>
        </p:spPr>
        <p:txBody>
          <a:bodyPr/>
          <a:lstStyle/>
          <a:p>
            <a:pPr eaLnBrk="1" hangingPunct="1"/>
            <a:r>
              <a:rPr lang="en-US" sz="2400" smtClean="0"/>
              <a:t>I think so, don’t you?</a:t>
            </a:r>
          </a:p>
          <a:p>
            <a:pPr eaLnBrk="1" hangingPunct="1"/>
            <a:r>
              <a:rPr lang="en-US" sz="2400" smtClean="0"/>
              <a:t>It certainly sounds like it could be harmful.</a:t>
            </a:r>
          </a:p>
          <a:p>
            <a:pPr eaLnBrk="1" hangingPunct="1"/>
            <a:r>
              <a:rPr lang="en-US" sz="2400" smtClean="0"/>
              <a:t>First responders should take the same precautions discussed earlier if they are at a scene where someone has been the victim of this type of poison, whether accidental or not.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WINDOWS\Desktop\pocket watch 8.gif"/>
          <p:cNvPicPr>
            <a:picLocks noChangeAspect="1" noChangeArrowheads="1"/>
          </p:cNvPicPr>
          <p:nvPr/>
        </p:nvPicPr>
        <p:blipFill>
          <a:blip r:embed="rId2"/>
          <a:srcRect/>
          <a:stretch>
            <a:fillRect/>
          </a:stretch>
        </p:blipFill>
        <p:spPr bwMode="auto">
          <a:xfrm>
            <a:off x="2362200" y="1524000"/>
            <a:ext cx="4637088" cy="4876800"/>
          </a:xfrm>
          <a:prstGeom prst="rect">
            <a:avLst/>
          </a:prstGeom>
          <a:noFill/>
          <a:ln w="9525">
            <a:noFill/>
            <a:miter lim="800000"/>
            <a:headEnd/>
            <a:tailEnd/>
          </a:ln>
        </p:spPr>
      </p:pic>
      <p:sp>
        <p:nvSpPr>
          <p:cNvPr id="68611" name="Rectangle 3"/>
          <p:cNvSpPr>
            <a:spLocks noChangeArrowheads="1"/>
          </p:cNvSpPr>
          <p:nvPr/>
        </p:nvSpPr>
        <p:spPr bwMode="auto">
          <a:xfrm>
            <a:off x="1143000" y="304800"/>
            <a:ext cx="6858000" cy="914400"/>
          </a:xfrm>
          <a:prstGeom prst="rect">
            <a:avLst/>
          </a:prstGeom>
          <a:noFill/>
          <a:ln w="9525">
            <a:noFill/>
            <a:miter lim="800000"/>
            <a:headEnd/>
            <a:tailEnd/>
          </a:ln>
        </p:spPr>
        <p:txBody>
          <a:bodyPr anchor="b"/>
          <a:lstStyle/>
          <a:p>
            <a:pPr algn="ctr">
              <a:spcAft>
                <a:spcPts val="1400"/>
              </a:spcAft>
            </a:pPr>
            <a:r>
              <a:rPr lang="en-US" sz="3600" b="1">
                <a:latin typeface="Times New Roman" pitchFamily="18" charset="0"/>
              </a:rPr>
              <a:t>Time for Questions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 calcmode="lin" valueType="num">
                                      <p:cBhvr>
                                        <p:cTn id="9" dur="1000" fill="hold"/>
                                        <p:tgtEl>
                                          <p:spTgt spid="235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914400"/>
          </a:xfrm>
        </p:spPr>
        <p:txBody>
          <a:bodyPr>
            <a:normAutofit/>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Acknowledgement</a:t>
            </a:r>
          </a:p>
        </p:txBody>
      </p:sp>
      <p:sp>
        <p:nvSpPr>
          <p:cNvPr id="3" name="Content Placeholder 2"/>
          <p:cNvSpPr>
            <a:spLocks noGrp="1"/>
          </p:cNvSpPr>
          <p:nvPr>
            <p:ph idx="4294967295"/>
          </p:nvPr>
        </p:nvSpPr>
        <p:spPr>
          <a:xfrm>
            <a:off x="457200" y="1600200"/>
            <a:ext cx="8229600" cy="4191000"/>
          </a:xfrm>
        </p:spPr>
        <p:txBody>
          <a:bodyPr>
            <a:normAutofit/>
          </a:bodyPr>
          <a:lstStyle/>
          <a:p>
            <a:pPr marL="265176" indent="-265176" eaLnBrk="1" fontAlgn="auto" hangingPunct="1">
              <a:spcAft>
                <a:spcPts val="0"/>
              </a:spcAft>
              <a:buFont typeface="Wingdings 2"/>
              <a:buNone/>
              <a:defRPr/>
            </a:pPr>
            <a:r>
              <a:rPr lang="en-US" sz="2400" kern="1200" dirty="0">
                <a:latin typeface="+mj-lt"/>
              </a:rPr>
              <a:t>The initial information for this presentation was</a:t>
            </a:r>
          </a:p>
          <a:p>
            <a:pPr marL="265176" indent="-265176" eaLnBrk="1" fontAlgn="auto" hangingPunct="1">
              <a:spcAft>
                <a:spcPts val="0"/>
              </a:spcAft>
              <a:buFont typeface="Wingdings 2"/>
              <a:buNone/>
              <a:defRPr/>
            </a:pPr>
            <a:r>
              <a:rPr lang="en-US" sz="2400" kern="1200" dirty="0">
                <a:latin typeface="+mj-lt"/>
              </a:rPr>
              <a:t>provided by The New York State Office of Fire</a:t>
            </a:r>
          </a:p>
          <a:p>
            <a:pPr marL="265176" indent="-265176" eaLnBrk="1" fontAlgn="auto" hangingPunct="1">
              <a:spcAft>
                <a:spcPts val="0"/>
              </a:spcAft>
              <a:buFont typeface="Wingdings 2"/>
              <a:buNone/>
              <a:defRPr/>
            </a:pPr>
            <a:r>
              <a:rPr lang="en-US" sz="2400" kern="1200" dirty="0">
                <a:latin typeface="+mj-lt"/>
              </a:rPr>
              <a:t>Prevention </a:t>
            </a:r>
            <a:r>
              <a:rPr lang="en-US" sz="2400" kern="1200">
                <a:latin typeface="+mj-lt"/>
              </a:rPr>
              <a:t>&amp; Control, </a:t>
            </a:r>
            <a:r>
              <a:rPr lang="en-US" sz="2400" kern="1200" dirty="0">
                <a:latin typeface="+mj-lt"/>
              </a:rPr>
              <a:t>Hazardous Materials/</a:t>
            </a:r>
          </a:p>
          <a:p>
            <a:pPr marL="265176" indent="-265176" eaLnBrk="1" fontAlgn="auto" hangingPunct="1">
              <a:spcAft>
                <a:spcPts val="0"/>
              </a:spcAft>
              <a:buFont typeface="Wingdings 2"/>
              <a:buNone/>
              <a:defRPr/>
            </a:pPr>
            <a:r>
              <a:rPr lang="en-US" sz="2400" kern="1200" dirty="0">
                <a:latin typeface="+mj-lt"/>
              </a:rPr>
              <a:t>Homeland Security Bureau. </a:t>
            </a:r>
          </a:p>
          <a:p>
            <a:pPr marL="265176" indent="-265176" algn="ctr" eaLnBrk="1" fontAlgn="auto" hangingPunct="1">
              <a:spcAft>
                <a:spcPts val="0"/>
              </a:spcAft>
              <a:buFont typeface="Wingdings 2"/>
              <a:buNone/>
              <a:defRPr/>
            </a:pPr>
            <a:r>
              <a:rPr lang="en-US" sz="2400" kern="1200" dirty="0">
                <a:latin typeface="+mj-lt"/>
                <a:cs typeface="Times New Roman" pitchFamily="18" charset="0"/>
              </a:rPr>
              <a:t>http://www.dos.state.ny.us/fire/firewww.html </a:t>
            </a:r>
          </a:p>
          <a:p>
            <a:pPr marL="265176" indent="-265176" algn="ctr" eaLnBrk="1" fontAlgn="auto" hangingPunct="1">
              <a:spcAft>
                <a:spcPts val="0"/>
              </a:spcAft>
              <a:buFont typeface="Wingdings 2"/>
              <a:buNone/>
              <a:defRPr/>
            </a:pPr>
            <a:r>
              <a:rPr lang="en-US" sz="2400" kern="1200" dirty="0">
                <a:latin typeface="+mj-lt"/>
                <a:cs typeface="Times New Roman" pitchFamily="18" charset="0"/>
              </a:rPr>
              <a:t>November 6, 2009</a:t>
            </a:r>
          </a:p>
          <a:p>
            <a:pPr marL="265176" indent="-265176" algn="ctr" eaLnBrk="1" fontAlgn="auto" hangingPunct="1">
              <a:spcAft>
                <a:spcPts val="0"/>
              </a:spcAft>
              <a:buFont typeface="Wingdings 2"/>
              <a:buNone/>
              <a:defRPr/>
            </a:pPr>
            <a:endParaRPr lang="en-US" sz="2400" kern="1200" dirty="0">
              <a:latin typeface="+mj-lt"/>
              <a:cs typeface="Times New Roman" pitchFamily="18" charset="0"/>
            </a:endParaRPr>
          </a:p>
          <a:p>
            <a:pPr marL="265176" indent="-265176" eaLnBrk="1" fontAlgn="auto" hangingPunct="1">
              <a:spcAft>
                <a:spcPts val="0"/>
              </a:spcAft>
              <a:buFont typeface="Wingdings 2"/>
              <a:buNone/>
              <a:defRPr/>
            </a:pPr>
            <a:r>
              <a:rPr lang="en-US" sz="2400" kern="1200" dirty="0">
                <a:latin typeface="+mj-lt"/>
                <a:cs typeface="Times New Roman" pitchFamily="18" charset="0"/>
              </a:rPr>
              <a:t>And, to Les Kerr, Law Enforcement Coordinator for</a:t>
            </a:r>
          </a:p>
          <a:p>
            <a:pPr marL="265176" indent="-265176" eaLnBrk="1" fontAlgn="auto" hangingPunct="1">
              <a:spcAft>
                <a:spcPts val="0"/>
              </a:spcAft>
              <a:buFont typeface="Wingdings 2"/>
              <a:buNone/>
              <a:defRPr/>
            </a:pPr>
            <a:r>
              <a:rPr lang="en-US" sz="2400" kern="1200" dirty="0">
                <a:latin typeface="+mj-lt"/>
                <a:cs typeface="Times New Roman" pitchFamily="18" charset="0"/>
              </a:rPr>
              <a:t>the U.S. Attorney, Western District of Missouri for</a:t>
            </a:r>
          </a:p>
          <a:p>
            <a:pPr marL="265176" indent="-265176" eaLnBrk="1" fontAlgn="auto" hangingPunct="1">
              <a:spcAft>
                <a:spcPts val="0"/>
              </a:spcAft>
              <a:buFont typeface="Wingdings 2"/>
              <a:buNone/>
              <a:defRPr/>
            </a:pPr>
            <a:r>
              <a:rPr lang="en-US" sz="2400" kern="1200" dirty="0">
                <a:latin typeface="+mj-lt"/>
                <a:cs typeface="Times New Roman" pitchFamily="18" charset="0"/>
              </a:rPr>
              <a:t>sharing the information with me and others.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020762"/>
          </a:xfrm>
        </p:spPr>
        <p:txBody>
          <a:bodyPr>
            <a:normAutofit/>
          </a:bodyPr>
          <a:lstStyle/>
          <a:p>
            <a:pPr algn="ctr" eaLnBrk="1" fontAlgn="auto" hangingPunct="1">
              <a:spcAft>
                <a:spcPts val="0"/>
              </a:spcAft>
              <a:defRPr/>
            </a:pPr>
            <a:r>
              <a:rPr lang="en-US" sz="3200" kern="1200" dirty="0">
                <a:solidFill>
                  <a:schemeClr val="tx1"/>
                </a:solidFill>
                <a:effectLst>
                  <a:outerShdw blurRad="53975" dist="22860" dir="5400000" algn="tl" rotWithShape="0">
                    <a:srgbClr val="000000">
                      <a:alpha val="55000"/>
                    </a:srgbClr>
                  </a:outerShdw>
                </a:effectLst>
              </a:rPr>
              <a:t>This presentation prepared by:</a:t>
            </a:r>
          </a:p>
        </p:txBody>
      </p:sp>
      <p:sp>
        <p:nvSpPr>
          <p:cNvPr id="55299" name="Content Placeholder 2"/>
          <p:cNvSpPr>
            <a:spLocks noGrp="1"/>
          </p:cNvSpPr>
          <p:nvPr>
            <p:ph idx="4294967295"/>
          </p:nvPr>
        </p:nvSpPr>
        <p:spPr>
          <a:xfrm>
            <a:off x="457200" y="1600200"/>
            <a:ext cx="8229600" cy="4708525"/>
          </a:xfrm>
        </p:spPr>
        <p:txBody>
          <a:bodyPr/>
          <a:lstStyle/>
          <a:p>
            <a:pPr algn="ctr" eaLnBrk="1" hangingPunct="1">
              <a:buFont typeface="Wingdings 2" pitchFamily="18" charset="2"/>
              <a:buNone/>
            </a:pPr>
            <a:r>
              <a:rPr lang="en-US" sz="2400" b="1" smtClean="0">
                <a:latin typeface="Tahoma" pitchFamily="34" charset="0"/>
              </a:rPr>
              <a:t>James Simmerman, Director of Training</a:t>
            </a:r>
          </a:p>
          <a:p>
            <a:pPr algn="ctr" eaLnBrk="1" hangingPunct="1">
              <a:buFont typeface="Wingdings 2" pitchFamily="18" charset="2"/>
              <a:buNone/>
            </a:pPr>
            <a:r>
              <a:rPr lang="en-US" sz="2400" b="1" smtClean="0">
                <a:latin typeface="Tahoma" pitchFamily="34" charset="0"/>
              </a:rPr>
              <a:t>and</a:t>
            </a:r>
          </a:p>
          <a:p>
            <a:pPr algn="ctr" eaLnBrk="1" hangingPunct="1">
              <a:buFont typeface="Wingdings 2" pitchFamily="18" charset="2"/>
              <a:buNone/>
            </a:pPr>
            <a:r>
              <a:rPr lang="en-US" sz="2400" b="1" smtClean="0">
                <a:latin typeface="Tahoma" pitchFamily="34" charset="0"/>
              </a:rPr>
              <a:t>Director of Creative Management Consultants</a:t>
            </a:r>
          </a:p>
          <a:p>
            <a:pPr algn="ctr" eaLnBrk="1" hangingPunct="1">
              <a:buFont typeface="Wingdings 2" pitchFamily="18" charset="2"/>
              <a:buNone/>
            </a:pPr>
            <a:r>
              <a:rPr lang="en-US" sz="2400" b="1" smtClean="0">
                <a:latin typeface="Tahoma" pitchFamily="34" charset="0"/>
              </a:rPr>
              <a:t>Saline County Criminal Justice Training Center</a:t>
            </a:r>
          </a:p>
          <a:p>
            <a:pPr algn="ctr" eaLnBrk="1" hangingPunct="1">
              <a:buFont typeface="Wingdings 2" pitchFamily="18" charset="2"/>
              <a:buNone/>
            </a:pPr>
            <a:r>
              <a:rPr lang="en-US" sz="2400" b="1" smtClean="0">
                <a:latin typeface="Tahoma" pitchFamily="34" charset="0"/>
              </a:rPr>
              <a:t>Saline County Sheriff’s Department</a:t>
            </a:r>
          </a:p>
          <a:p>
            <a:pPr algn="ctr" eaLnBrk="1" hangingPunct="1">
              <a:buFont typeface="Wingdings 2" pitchFamily="18" charset="2"/>
              <a:buNone/>
            </a:pPr>
            <a:r>
              <a:rPr lang="en-US" sz="2400" b="1" smtClean="0">
                <a:latin typeface="Tahoma" pitchFamily="34" charset="0"/>
              </a:rPr>
              <a:t>1915 West Arrow Street</a:t>
            </a:r>
          </a:p>
          <a:p>
            <a:pPr algn="ctr" eaLnBrk="1" hangingPunct="1">
              <a:buFont typeface="Wingdings 2" pitchFamily="18" charset="2"/>
              <a:buNone/>
            </a:pPr>
            <a:r>
              <a:rPr lang="en-US" sz="2400" b="1" smtClean="0">
                <a:latin typeface="Tahoma" pitchFamily="34" charset="0"/>
              </a:rPr>
              <a:t>Marshall, Missouri 65340</a:t>
            </a:r>
          </a:p>
          <a:p>
            <a:pPr algn="ctr" eaLnBrk="1" hangingPunct="1">
              <a:buFont typeface="Wingdings 2" pitchFamily="18" charset="2"/>
              <a:buNone/>
            </a:pPr>
            <a:r>
              <a:rPr lang="en-US" sz="2400" b="1" smtClean="0">
                <a:latin typeface="Tahoma" pitchFamily="34" charset="0"/>
              </a:rPr>
              <a:t>660-886-5512</a:t>
            </a:r>
          </a:p>
          <a:p>
            <a:pPr algn="ctr" eaLnBrk="1" hangingPunct="1">
              <a:buFont typeface="Wingdings 2" pitchFamily="18" charset="2"/>
              <a:buNone/>
            </a:pPr>
            <a:r>
              <a:rPr lang="en-US" sz="2400" b="1" smtClean="0">
                <a:latin typeface="Tahoma" pitchFamily="34" charset="0"/>
                <a:hlinkClick r:id="rId2"/>
              </a:rPr>
              <a:t>www.salinecountysheriff.com</a:t>
            </a:r>
            <a:r>
              <a:rPr lang="en-US" sz="2400" b="1" smtClean="0">
                <a:latin typeface="Tahoma" pitchFamily="34" charset="0"/>
              </a:rPr>
              <a:t> (website)</a:t>
            </a:r>
          </a:p>
          <a:p>
            <a:pPr algn="ctr" eaLnBrk="1" hangingPunct="1">
              <a:buFont typeface="Wingdings 2" pitchFamily="18" charset="2"/>
              <a:buNone/>
            </a:pPr>
            <a:r>
              <a:rPr lang="en-US" sz="2400" b="1" smtClean="0">
                <a:latin typeface="Tahoma" pitchFamily="34" charset="0"/>
                <a:hlinkClick r:id="rId3"/>
              </a:rPr>
              <a:t>james.simmerman@att.net</a:t>
            </a:r>
            <a:r>
              <a:rPr lang="en-US" sz="2400" b="1" smtClean="0">
                <a:latin typeface="Tahoma" pitchFamily="34" charset="0"/>
              </a:rPr>
              <a:t> (e-mail)</a:t>
            </a:r>
          </a:p>
          <a:p>
            <a:pPr eaLnBrk="1" hangingPunct="1">
              <a:buFont typeface="Wingdings 2" pitchFamily="18" charset="2"/>
              <a:buNone/>
            </a:pPr>
            <a:endParaRPr lang="en-US" sz="2400" smtClean="0"/>
          </a:p>
          <a:p>
            <a:pPr eaLnBrk="1" hangingPunct="1">
              <a:buFont typeface="Wingdings 2" pitchFamily="18" charset="2"/>
              <a:buNone/>
            </a:pPr>
            <a:endParaRPr lang="en-US" sz="2400" smtClean="0"/>
          </a:p>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533400"/>
            <a:ext cx="8183562" cy="1143000"/>
          </a:xfrm>
        </p:spPr>
        <p:txBody>
          <a:bodyPr>
            <a:noAutofit/>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Chemical suicides reported in Japan</a:t>
            </a:r>
          </a:p>
        </p:txBody>
      </p:sp>
      <p:sp>
        <p:nvSpPr>
          <p:cNvPr id="3" name="Content Placeholder 2"/>
          <p:cNvSpPr>
            <a:spLocks noGrp="1"/>
          </p:cNvSpPr>
          <p:nvPr>
            <p:ph idx="4294967295"/>
          </p:nvPr>
        </p:nvSpPr>
        <p:spPr>
          <a:xfrm>
            <a:off x="533400" y="1752600"/>
            <a:ext cx="8183563" cy="2965450"/>
          </a:xfrm>
        </p:spPr>
        <p:txBody>
          <a:bodyPr>
            <a:normAutofit fontScale="92500" lnSpcReduction="20000"/>
          </a:bodyPr>
          <a:lstStyle/>
          <a:p>
            <a:pPr marL="265176" indent="-265176" eaLnBrk="1" fontAlgn="auto" hangingPunct="1">
              <a:spcAft>
                <a:spcPts val="0"/>
              </a:spcAft>
              <a:buFont typeface="Wingdings 2"/>
              <a:buChar char=""/>
              <a:defRPr/>
            </a:pPr>
            <a:r>
              <a:rPr lang="en-US" kern="1200" dirty="0"/>
              <a:t>So called “Detergent suicides” have been a recent trend in Japan, which has caused a panic amongst officials. </a:t>
            </a:r>
          </a:p>
          <a:p>
            <a:pPr marL="265176" indent="-265176" eaLnBrk="1" fontAlgn="auto" hangingPunct="1">
              <a:spcAft>
                <a:spcPts val="0"/>
              </a:spcAft>
              <a:buFont typeface="Wingdings 2"/>
              <a:buChar char=""/>
              <a:defRPr/>
            </a:pPr>
            <a:r>
              <a:rPr lang="en-US" kern="1200" dirty="0"/>
              <a:t>With 50 people having killed themselves with detergent overdose recipes found on the internet, officials have tried to get internet providers to take down pages containing the recipe.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1066800"/>
          </a:xfrm>
        </p:spPr>
        <p:txBody>
          <a:bodyPr>
            <a:normAutofit fontScale="90000"/>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Chemical suicide examples from Japan</a:t>
            </a:r>
          </a:p>
        </p:txBody>
      </p:sp>
      <p:sp>
        <p:nvSpPr>
          <p:cNvPr id="11267" name="Content Placeholder 2"/>
          <p:cNvSpPr>
            <a:spLocks noGrp="1"/>
          </p:cNvSpPr>
          <p:nvPr>
            <p:ph idx="4294967295"/>
          </p:nvPr>
        </p:nvSpPr>
        <p:spPr>
          <a:xfrm>
            <a:off x="2667000" y="1447800"/>
            <a:ext cx="3581400" cy="4343400"/>
          </a:xfrm>
        </p:spPr>
        <p:txBody>
          <a:bodyPr/>
          <a:lstStyle/>
          <a:p>
            <a:pPr eaLnBrk="1" hangingPunct="1">
              <a:buFont typeface="Wingdings 2" pitchFamily="18" charset="2"/>
              <a:buNone/>
            </a:pPr>
            <a:endParaRPr lang="en-US" smtClean="0"/>
          </a:p>
        </p:txBody>
      </p:sp>
      <p:pic>
        <p:nvPicPr>
          <p:cNvPr id="11268" name="Picture 3" descr="http://wwwimage.cbsnews.com/images/2002/2/14/image501517.gif">
            <a:hlinkClick r:id="rId2"/>
          </p:cNvPr>
          <p:cNvPicPr>
            <a:picLocks noChangeAspect="1" noChangeArrowheads="1"/>
          </p:cNvPicPr>
          <p:nvPr/>
        </p:nvPicPr>
        <p:blipFill>
          <a:blip r:embed="rId3"/>
          <a:srcRect/>
          <a:stretch>
            <a:fillRect/>
          </a:stretch>
        </p:blipFill>
        <p:spPr bwMode="auto">
          <a:xfrm>
            <a:off x="2743200" y="1600200"/>
            <a:ext cx="3429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57200"/>
            <a:ext cx="8183562" cy="1143000"/>
          </a:xfrm>
        </p:spPr>
        <p:txBody>
          <a:bodyPr>
            <a:normAutofit fontScale="90000"/>
          </a:bodyPr>
          <a:lstStyle/>
          <a:p>
            <a:pPr algn="ctr" eaLnBrk="1" fontAlgn="auto" hangingPunct="1">
              <a:spcAft>
                <a:spcPts val="0"/>
              </a:spcAft>
              <a:defRPr/>
            </a:pPr>
            <a:r>
              <a:rPr lang="en-US" sz="3100" kern="1200" dirty="0">
                <a:solidFill>
                  <a:schemeClr val="tx1"/>
                </a:solidFill>
                <a:effectLst>
                  <a:outerShdw blurRad="53975" dist="22860" dir="5400000" algn="tl" rotWithShape="0">
                    <a:srgbClr val="000000">
                      <a:alpha val="55000"/>
                    </a:srgbClr>
                  </a:outerShdw>
                </a:effectLst>
              </a:rPr>
              <a:t>Japanese Girl Commits Suicide With Detergent</a:t>
            </a:r>
            <a:r>
              <a:rPr lang="en-US" kern="1200" dirty="0">
                <a:solidFill>
                  <a:schemeClr val="tx1"/>
                </a:solidFill>
                <a:effectLst>
                  <a:outerShdw blurRad="53975" dist="22860" dir="5400000" algn="tl" rotWithShape="0">
                    <a:srgbClr val="000000">
                      <a:alpha val="55000"/>
                    </a:srgbClr>
                  </a:outerShdw>
                </a:effectLst>
              </a:rPr>
              <a:t/>
            </a:r>
            <a:br>
              <a:rPr lang="en-US" kern="1200" dirty="0">
                <a:solidFill>
                  <a:schemeClr val="tx1"/>
                </a:solidFill>
                <a:effectLst>
                  <a:outerShdw blurRad="53975" dist="22860" dir="5400000" algn="tl" rotWithShape="0">
                    <a:srgbClr val="000000">
                      <a:alpha val="55000"/>
                    </a:srgbClr>
                  </a:outerShdw>
                </a:effectLst>
              </a:rPr>
            </a:br>
            <a:r>
              <a:rPr lang="en-US" sz="2000" kern="1200" dirty="0">
                <a:solidFill>
                  <a:schemeClr val="tx1"/>
                </a:solidFill>
                <a:effectLst>
                  <a:outerShdw blurRad="53975" dist="22860" dir="5400000" algn="tl" rotWithShape="0">
                    <a:srgbClr val="000000">
                      <a:alpha val="55000"/>
                    </a:srgbClr>
                  </a:outerShdw>
                </a:effectLst>
              </a:rPr>
              <a:t>   April 24, 2008 (AP)</a:t>
            </a:r>
          </a:p>
        </p:txBody>
      </p:sp>
      <p:sp>
        <p:nvSpPr>
          <p:cNvPr id="12291" name="Content Placeholder 2"/>
          <p:cNvSpPr>
            <a:spLocks noGrp="1"/>
          </p:cNvSpPr>
          <p:nvPr>
            <p:ph idx="4294967295"/>
          </p:nvPr>
        </p:nvSpPr>
        <p:spPr>
          <a:xfrm>
            <a:off x="503238" y="1752600"/>
            <a:ext cx="8183562" cy="4191000"/>
          </a:xfrm>
        </p:spPr>
        <p:txBody>
          <a:bodyPr/>
          <a:lstStyle/>
          <a:p>
            <a:pPr eaLnBrk="1" hangingPunct="1"/>
            <a:r>
              <a:rPr lang="en-US" sz="2000" smtClean="0"/>
              <a:t>A 14-year-old Japanese girl killed herself in her bathroom by mixing laundry detergent with liquid cleanser, releasing fumes that sickened 90 people in her apartment house. </a:t>
            </a:r>
          </a:p>
          <a:p>
            <a:pPr eaLnBrk="1" hangingPunct="1"/>
            <a:r>
              <a:rPr lang="en-US" sz="2000" smtClean="0"/>
              <a:t>The door was closed, and she had affixed a sign on the outside warning, "Gas being emitted.”</a:t>
            </a:r>
          </a:p>
          <a:p>
            <a:pPr eaLnBrk="1" hangingPunct="1"/>
            <a:r>
              <a:rPr lang="en-US" sz="2000" smtClean="0"/>
              <a:t>None of the sickened neighbors in Konan, southern Japan, were severely ill, although about 10 were hospitalized. </a:t>
            </a:r>
          </a:p>
          <a:p>
            <a:pPr eaLnBrk="1" hangingPunct="1"/>
            <a:r>
              <a:rPr lang="en-US" sz="2000" smtClean="0"/>
              <a:t>The deadly hydrogen sulfide gas escaped from the girl's bathroom window and entered neighboring apartments.</a:t>
            </a:r>
          </a:p>
          <a:p>
            <a:pPr eaLnBrk="1" hangingPunct="1"/>
            <a:r>
              <a:rPr lang="en-US" sz="2000" smtClean="0"/>
              <a:t>The girl's suicide was part of an expanding string of similar deaths that experts say have been encouraged by Internet suicide sites since last summer.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53000"/>
            <a:ext cx="8183562" cy="990600"/>
          </a:xfrm>
        </p:spPr>
        <p:txBody>
          <a:bodyPr>
            <a:noAutofit/>
          </a:bodyPr>
          <a:lstStyle/>
          <a:p>
            <a:pPr eaLnBrk="1" fontAlgn="auto" hangingPunct="1">
              <a:spcAft>
                <a:spcPts val="0"/>
              </a:spcAft>
              <a:defRPr/>
            </a:pPr>
            <a:r>
              <a:rPr lang="en-US" sz="1800" b="0" kern="1200" dirty="0">
                <a:solidFill>
                  <a:schemeClr val="tx1"/>
                </a:solidFill>
                <a:effectLst>
                  <a:outerShdw blurRad="53975" dist="22860" dir="5400000" algn="tl" rotWithShape="0">
                    <a:srgbClr val="000000">
                      <a:alpha val="55000"/>
                    </a:srgbClr>
                  </a:outerShdw>
                </a:effectLst>
              </a:rPr>
              <a:t>Police officers in protective gear enter the apartment where a Japanese girl gassed herself to death by mixing laundry detergent with cleanser.</a:t>
            </a:r>
          </a:p>
        </p:txBody>
      </p:sp>
      <p:pic>
        <p:nvPicPr>
          <p:cNvPr id="13315" name="Content Placeholder 3" descr="Police officers in protective gear enter an apartment in Konan, southern Japan Thursday, April 24, 2008. A Japanese girl gassed herself to death by mixing laundry detergent with cleanser, releasing fumes that sickened 90 people in her apartment house, police said."/>
          <p:cNvPicPr>
            <a:picLocks noGrp="1"/>
          </p:cNvPicPr>
          <p:nvPr>
            <p:ph idx="4294967295"/>
          </p:nvPr>
        </p:nvPicPr>
        <p:blipFill>
          <a:blip r:embed="rId2"/>
          <a:srcRect/>
          <a:stretch>
            <a:fillRect/>
          </a:stretch>
        </p:blipFill>
        <p:spPr>
          <a:xfrm>
            <a:off x="1828800" y="533400"/>
            <a:ext cx="5486400" cy="4419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533400"/>
            <a:ext cx="8183562" cy="685800"/>
          </a:xfrm>
        </p:spPr>
        <p:txBody>
          <a:bodyPr>
            <a:normAutofit/>
          </a:bodyPr>
          <a:lstStyle/>
          <a:p>
            <a:pPr algn="ctr" eaLnBrk="1" fontAlgn="auto" hangingPunct="1">
              <a:spcAft>
                <a:spcPts val="0"/>
              </a:spcAft>
              <a:defRPr/>
            </a:pPr>
            <a:r>
              <a:rPr lang="en-US" kern="1200" dirty="0">
                <a:solidFill>
                  <a:schemeClr val="tx1"/>
                </a:solidFill>
                <a:effectLst>
                  <a:outerShdw blurRad="53975" dist="22860" dir="5400000" algn="tl" rotWithShape="0">
                    <a:srgbClr val="000000">
                      <a:alpha val="55000"/>
                    </a:srgbClr>
                  </a:outerShdw>
                </a:effectLst>
              </a:rPr>
              <a:t>Japan</a:t>
            </a:r>
          </a:p>
        </p:txBody>
      </p:sp>
      <p:sp>
        <p:nvSpPr>
          <p:cNvPr id="14339" name="Content Placeholder 2"/>
          <p:cNvSpPr>
            <a:spLocks noGrp="1"/>
          </p:cNvSpPr>
          <p:nvPr>
            <p:ph idx="4294967295"/>
          </p:nvPr>
        </p:nvSpPr>
        <p:spPr>
          <a:xfrm>
            <a:off x="503238" y="1371600"/>
            <a:ext cx="8183562" cy="4419600"/>
          </a:xfrm>
        </p:spPr>
        <p:txBody>
          <a:bodyPr/>
          <a:lstStyle/>
          <a:p>
            <a:pPr eaLnBrk="1" hangingPunct="1"/>
            <a:r>
              <a:rPr lang="en-US" smtClean="0"/>
              <a:t>A 31-year-old man outside Tokyo killed himself inside a car by mixing detergent and bath salts. </a:t>
            </a:r>
          </a:p>
          <a:p>
            <a:pPr eaLnBrk="1" hangingPunct="1"/>
            <a:r>
              <a:rPr lang="en-US" smtClean="0"/>
              <a:t>A local police spokesman refused to give further details, but Kyodo News agency reported the man put a sign reading "Stay Away" on the car window.</a:t>
            </a:r>
            <a:br>
              <a:rPr lang="en-US" smtClean="0"/>
            </a:br>
            <a:r>
              <a:rPr lang="en-US" smtClean="0"/>
              <a:t/>
            </a:r>
            <a:br>
              <a:rPr lang="en-US" smtClean="0"/>
            </a:b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spect">
  <a:themeElements>
    <a:clrScheme name="Aspect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Aspec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pect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spect">
  <a:themeElements>
    <a:clrScheme name="1_Aspect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1_Aspec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spect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spect">
  <a:themeElements>
    <a:clrScheme name="2_Aspect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2_Aspec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spect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spect">
  <a:themeElements>
    <a:clrScheme name="3_Aspect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3_Aspec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spect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Aspect">
  <a:themeElements>
    <a:clrScheme name="4_Aspect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4_Aspec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Aspect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385</TotalTime>
  <Words>2637</Words>
  <Application>Microsoft Office PowerPoint</Application>
  <PresentationFormat>On-screen Show (4:3)</PresentationFormat>
  <Paragraphs>244</Paragraphs>
  <Slides>49</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49</vt:i4>
      </vt:variant>
    </vt:vector>
  </HeadingPairs>
  <TitlesOfParts>
    <vt:vector size="60" baseType="lpstr">
      <vt:lpstr>Arial</vt:lpstr>
      <vt:lpstr>Verdana</vt:lpstr>
      <vt:lpstr>Wingdings 2</vt:lpstr>
      <vt:lpstr>Calibri</vt:lpstr>
      <vt:lpstr>Times New Roman</vt:lpstr>
      <vt:lpstr>Tahoma</vt:lpstr>
      <vt:lpstr>Aspect</vt:lpstr>
      <vt:lpstr>1_Aspect</vt:lpstr>
      <vt:lpstr>2_Aspect</vt:lpstr>
      <vt:lpstr>3_Aspect</vt:lpstr>
      <vt:lpstr>4_Aspect</vt:lpstr>
      <vt:lpstr>The Saline County Criminal Justice Training Center </vt:lpstr>
      <vt:lpstr>Chemical Suicides</vt:lpstr>
      <vt:lpstr>Course Objectives:</vt:lpstr>
      <vt:lpstr>Objective #1</vt:lpstr>
      <vt:lpstr>Chemical suicides reported in Japan</vt:lpstr>
      <vt:lpstr>Chemical suicide examples from Japan</vt:lpstr>
      <vt:lpstr>Japanese Girl Commits Suicide With Detergent    April 24, 2008 (AP)</vt:lpstr>
      <vt:lpstr>Police officers in protective gear enter the apartment where a Japanese girl gassed herself to death by mixing laundry detergent with cleanser.</vt:lpstr>
      <vt:lpstr>Japan</vt:lpstr>
      <vt:lpstr>Japan</vt:lpstr>
      <vt:lpstr>Japan</vt:lpstr>
      <vt:lpstr>Japan</vt:lpstr>
      <vt:lpstr>A warning to fire and emergency services responders</vt:lpstr>
      <vt:lpstr>Examples of chemical suicides</vt:lpstr>
      <vt:lpstr>Be alert for warning signs</vt:lpstr>
      <vt:lpstr>Figure 1</vt:lpstr>
      <vt:lpstr>Figure 2</vt:lpstr>
      <vt:lpstr>Chemical suicide - Sugar Creek Dec. 22, 2009</vt:lpstr>
      <vt:lpstr>Figure 3</vt:lpstr>
      <vt:lpstr>Incidents may become more frequent</vt:lpstr>
      <vt:lpstr>Objective #2</vt:lpstr>
      <vt:lpstr>Responding to chemical suicides</vt:lpstr>
      <vt:lpstr>Responding to chemical suicides</vt:lpstr>
      <vt:lpstr>Responding to chemical suicides</vt:lpstr>
      <vt:lpstr>Responding to chemical suicides</vt:lpstr>
      <vt:lpstr>Responding to chemical suicides</vt:lpstr>
      <vt:lpstr>Responding to chemical suicides</vt:lpstr>
      <vt:lpstr>Responding to chemical suicides</vt:lpstr>
      <vt:lpstr>Responding to chemical suicides</vt:lpstr>
      <vt:lpstr>Responding to chemical suicides</vt:lpstr>
      <vt:lpstr>Responding to chemical suicides</vt:lpstr>
      <vt:lpstr>Responding to chemical suicides</vt:lpstr>
      <vt:lpstr>Responding to chemical suicides</vt:lpstr>
      <vt:lpstr>Responding to chemical suicides</vt:lpstr>
      <vt:lpstr>Responding to chemical suicides</vt:lpstr>
      <vt:lpstr>Responding to chemical suicides</vt:lpstr>
      <vt:lpstr>Responding to chemical suicides</vt:lpstr>
      <vt:lpstr>Chemical suicide hazards in emergency rooms</vt:lpstr>
      <vt:lpstr>Other Chemicals:  Paradichlorobenzene poisoning    </vt:lpstr>
      <vt:lpstr>Paradichlorobenzene poisoning</vt:lpstr>
      <vt:lpstr>What do the instructions say?</vt:lpstr>
      <vt:lpstr>Paradichlorobenzene poisoning</vt:lpstr>
      <vt:lpstr>Paradichlorobenzene poisoning</vt:lpstr>
      <vt:lpstr>Paradichlorobenzene poisoning</vt:lpstr>
      <vt:lpstr>Paradichlorobenzene poisoning</vt:lpstr>
      <vt:lpstr>Could a person use this to kill their self?</vt:lpstr>
      <vt:lpstr>Slide 47</vt:lpstr>
      <vt:lpstr>Acknowledgement</vt:lpstr>
      <vt:lpstr>This presentation prepared by: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Suicides</dc:title>
  <dc:creator>Jon</dc:creator>
  <cp:lastModifiedBy>Jon Pearl</cp:lastModifiedBy>
  <cp:revision>64</cp:revision>
  <dcterms:created xsi:type="dcterms:W3CDTF">2006-08-16T00:00:00Z</dcterms:created>
  <dcterms:modified xsi:type="dcterms:W3CDTF">2010-02-16T18:33:02Z</dcterms:modified>
</cp:coreProperties>
</file>